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7"/>
  </p:notesMasterIdLst>
  <p:handoutMasterIdLst>
    <p:handoutMasterId r:id="rId43"/>
  </p:handoutMasterIdLst>
  <p:sldIdLst>
    <p:sldId id="256" r:id="rId4"/>
    <p:sldId id="947" r:id="rId5"/>
    <p:sldId id="279" r:id="rId6"/>
    <p:sldId id="946" r:id="rId8"/>
    <p:sldId id="759" r:id="rId9"/>
    <p:sldId id="760" r:id="rId10"/>
    <p:sldId id="781" r:id="rId11"/>
    <p:sldId id="896" r:id="rId12"/>
    <p:sldId id="897" r:id="rId13"/>
    <p:sldId id="901" r:id="rId14"/>
    <p:sldId id="902" r:id="rId15"/>
    <p:sldId id="903" r:id="rId16"/>
    <p:sldId id="920" r:id="rId17"/>
    <p:sldId id="904" r:id="rId18"/>
    <p:sldId id="905" r:id="rId19"/>
    <p:sldId id="906" r:id="rId20"/>
    <p:sldId id="916" r:id="rId21"/>
    <p:sldId id="907" r:id="rId22"/>
    <p:sldId id="908" r:id="rId23"/>
    <p:sldId id="909" r:id="rId24"/>
    <p:sldId id="910" r:id="rId25"/>
    <p:sldId id="911" r:id="rId26"/>
    <p:sldId id="914" r:id="rId27"/>
    <p:sldId id="915" r:id="rId28"/>
    <p:sldId id="921" r:id="rId29"/>
    <p:sldId id="922" r:id="rId30"/>
    <p:sldId id="923" r:id="rId31"/>
    <p:sldId id="924" r:id="rId32"/>
    <p:sldId id="925" r:id="rId33"/>
    <p:sldId id="926" r:id="rId34"/>
    <p:sldId id="927" r:id="rId35"/>
    <p:sldId id="919" r:id="rId36"/>
    <p:sldId id="929" r:id="rId37"/>
    <p:sldId id="932" r:id="rId38"/>
    <p:sldId id="928" r:id="rId39"/>
    <p:sldId id="934" r:id="rId40"/>
    <p:sldId id="936" r:id="rId41"/>
    <p:sldId id="270" r:id="rId42"/>
  </p:sldIdLst>
  <p:sldSz cx="12192000" cy="6858000"/>
  <p:notesSz cx="7103745" cy="10234295"/>
  <p:embeddedFontLst>
    <p:embeddedFont>
      <p:font typeface="黑体" panose="02010609060101010101" charset="-122"/>
      <p:regular r:id="rId48"/>
    </p:embeddedFont>
    <p:embeddedFont>
      <p:font typeface="微软雅黑" panose="020B0503020204020204" charset="-122"/>
      <p:regular r:id="rId49"/>
    </p:embeddedFont>
    <p:embeddedFont>
      <p:font typeface="华文细黑" panose="02010600040101010101" charset="-122"/>
      <p:regular r:id="rId50"/>
    </p:embeddedFont>
    <p:embeddedFont>
      <p:font typeface="Calibri" panose="020F0502020204030204" pitchFamily="34" charset="0"/>
      <p:regular r:id="rId51"/>
      <p:bold r:id="rId52"/>
      <p:italic r:id="rId53"/>
      <p:boldItalic r:id="rId54"/>
    </p:embeddedFont>
    <p:embeddedFont>
      <p:font typeface="MS PGothic" panose="020B0600070205080204" pitchFamily="34" charset="-128"/>
      <p:regular r:id="rId55"/>
    </p:embeddedFont>
  </p:embeddedFontLst>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7"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DAE3F3"/>
    <a:srgbClr val="F3B96D"/>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showGuides="1">
      <p:cViewPr>
        <p:scale>
          <a:sx n="66" d="100"/>
          <a:sy n="66" d="100"/>
        </p:scale>
        <p:origin x="-552" y="-942"/>
      </p:cViewPr>
      <p:guideLst>
        <p:guide orient="horz" pos="218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6" Type="http://schemas.openxmlformats.org/officeDocument/2006/relationships/tags" Target="tags/tag76.xml"/><Relationship Id="rId55" Type="http://schemas.openxmlformats.org/officeDocument/2006/relationships/font" Target="fonts/font8.fntdata"/><Relationship Id="rId54" Type="http://schemas.openxmlformats.org/officeDocument/2006/relationships/font" Target="fonts/font7.fntdata"/><Relationship Id="rId53" Type="http://schemas.openxmlformats.org/officeDocument/2006/relationships/font" Target="fonts/font6.fntdata"/><Relationship Id="rId52" Type="http://schemas.openxmlformats.org/officeDocument/2006/relationships/font" Target="fonts/font5.fntdata"/><Relationship Id="rId51" Type="http://schemas.openxmlformats.org/officeDocument/2006/relationships/font" Target="fonts/font4.fntdata"/><Relationship Id="rId50" Type="http://schemas.openxmlformats.org/officeDocument/2006/relationships/font" Target="fonts/font3.fntdata"/><Relationship Id="rId5" Type="http://schemas.openxmlformats.org/officeDocument/2006/relationships/slide" Target="slides/slide2.xml"/><Relationship Id="rId49" Type="http://schemas.openxmlformats.org/officeDocument/2006/relationships/font" Target="fonts/font2.fntdata"/><Relationship Id="rId48" Type="http://schemas.openxmlformats.org/officeDocument/2006/relationships/font" Target="fonts/font1.fntdata"/><Relationship Id="rId47" Type="http://schemas.openxmlformats.org/officeDocument/2006/relationships/commentAuthors" Target="commentAuthors.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7.xml"/><Relationship Id="rId1" Type="http://schemas.openxmlformats.org/officeDocument/2006/relationships/tags" Target="../tags/tag26.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9.xml"/><Relationship Id="rId1" Type="http://schemas.openxmlformats.org/officeDocument/2006/relationships/tags" Target="../tags/tag28.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1.xml"/><Relationship Id="rId1" Type="http://schemas.openxmlformats.org/officeDocument/2006/relationships/tags" Target="../tags/tag30.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jpeg"/><Relationship Id="rId2" Type="http://schemas.openxmlformats.org/officeDocument/2006/relationships/tags" Target="../tags/tag33.xml"/><Relationship Id="rId1" Type="http://schemas.openxmlformats.org/officeDocument/2006/relationships/tags" Target="../tags/tag3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5.xml"/><Relationship Id="rId1" Type="http://schemas.openxmlformats.org/officeDocument/2006/relationships/tags" Target="../tags/tag3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7.xml"/><Relationship Id="rId1" Type="http://schemas.openxmlformats.org/officeDocument/2006/relationships/tags" Target="../tags/tag3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jpeg"/><Relationship Id="rId2" Type="http://schemas.openxmlformats.org/officeDocument/2006/relationships/tags" Target="../tags/tag39.xml"/><Relationship Id="rId1" Type="http://schemas.openxmlformats.org/officeDocument/2006/relationships/tags" Target="../tags/tag3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1.xml"/><Relationship Id="rId1" Type="http://schemas.openxmlformats.org/officeDocument/2006/relationships/tags" Target="../tags/tag4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3.xml"/><Relationship Id="rId1" Type="http://schemas.openxmlformats.org/officeDocument/2006/relationships/tags" Target="../tags/tag4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5.xml"/><Relationship Id="rId1" Type="http://schemas.openxmlformats.org/officeDocument/2006/relationships/tags" Target="../tags/tag44.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7.xml"/><Relationship Id="rId1" Type="http://schemas.openxmlformats.org/officeDocument/2006/relationships/tags" Target="../tags/tag46.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9.xml"/><Relationship Id="rId1" Type="http://schemas.openxmlformats.org/officeDocument/2006/relationships/tags" Target="../tags/tag48.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1.xml"/><Relationship Id="rId1" Type="http://schemas.openxmlformats.org/officeDocument/2006/relationships/tags" Target="../tags/tag50.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3.xml"/><Relationship Id="rId1" Type="http://schemas.openxmlformats.org/officeDocument/2006/relationships/tags" Target="../tags/tag5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5.xml"/><Relationship Id="rId1" Type="http://schemas.openxmlformats.org/officeDocument/2006/relationships/tags" Target="../tags/tag54.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7.xml"/><Relationship Id="rId1" Type="http://schemas.openxmlformats.org/officeDocument/2006/relationships/tags" Target="../tags/tag56.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9.xml"/><Relationship Id="rId1" Type="http://schemas.openxmlformats.org/officeDocument/2006/relationships/tags" Target="../tags/tag5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1.xml"/><Relationship Id="rId1" Type="http://schemas.openxmlformats.org/officeDocument/2006/relationships/tags" Target="../tags/tag6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3.xml"/><Relationship Id="rId1" Type="http://schemas.openxmlformats.org/officeDocument/2006/relationships/tags" Target="../tags/tag6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5.xml"/><Relationship Id="rId1" Type="http://schemas.openxmlformats.org/officeDocument/2006/relationships/tags" Target="../tags/tag6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jpeg"/><Relationship Id="rId2" Type="http://schemas.openxmlformats.org/officeDocument/2006/relationships/tags" Target="../tags/tag67.xml"/><Relationship Id="rId1" Type="http://schemas.openxmlformats.org/officeDocument/2006/relationships/tags" Target="../tags/tag66.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9.xml"/><Relationship Id="rId1" Type="http://schemas.openxmlformats.org/officeDocument/2006/relationships/tags" Target="../tags/tag68.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0.emf"/><Relationship Id="rId2" Type="http://schemas.openxmlformats.org/officeDocument/2006/relationships/tags" Target="../tags/tag71.xml"/><Relationship Id="rId1" Type="http://schemas.openxmlformats.org/officeDocument/2006/relationships/tags" Target="../tags/tag70.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1.emf"/><Relationship Id="rId2" Type="http://schemas.openxmlformats.org/officeDocument/2006/relationships/tags" Target="../tags/tag73.xml"/><Relationship Id="rId1" Type="http://schemas.openxmlformats.org/officeDocument/2006/relationships/tags" Target="../tags/tag72.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2.jpeg"/><Relationship Id="rId2" Type="http://schemas.openxmlformats.org/officeDocument/2006/relationships/tags" Target="../tags/tag75.xml"/><Relationship Id="rId1" Type="http://schemas.openxmlformats.org/officeDocument/2006/relationships/tags" Target="../tags/tag74.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7" Type="http://schemas.openxmlformats.org/officeDocument/2006/relationships/slideLayout" Target="../slideLayouts/slideLayout13.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image" Target="../media/image9.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9.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2.jpeg"/><Relationship Id="rId3" Type="http://schemas.openxmlformats.org/officeDocument/2006/relationships/image" Target="../media/image11.png"/><Relationship Id="rId2" Type="http://schemas.openxmlformats.org/officeDocument/2006/relationships/tags" Target="../tags/tag21.xml"/><Relationship Id="rId1" Type="http://schemas.openxmlformats.org/officeDocument/2006/relationships/tags" Target="../tags/tag20.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3.png"/><Relationship Id="rId2" Type="http://schemas.openxmlformats.org/officeDocument/2006/relationships/tags" Target="../tags/tag23.xml"/><Relationship Id="rId1" Type="http://schemas.openxmlformats.org/officeDocument/2006/relationships/tags" Target="../tags/tag22.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image" Target="../media/image19.png"/><Relationship Id="rId7" Type="http://schemas.openxmlformats.org/officeDocument/2006/relationships/image" Target="../media/image18.png"/><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tags" Target="../tags/tag25.xml"/><Relationship Id="rId1" Type="http://schemas.openxmlformats.org/officeDocument/2006/relationships/tags" Target="../tags/tag2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3898265" y="4256504"/>
            <a:ext cx="2689860" cy="566420"/>
            <a:chOff x="8046" y="6890"/>
            <a:chExt cx="3107" cy="892"/>
          </a:xfrm>
        </p:grpSpPr>
        <p:sp>
          <p:nvSpPr>
            <p:cNvPr id="5" name="圆角矩形 4"/>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6" name="文本框 5"/>
            <p:cNvSpPr txBox="1"/>
            <p:nvPr/>
          </p:nvSpPr>
          <p:spPr>
            <a:xfrm>
              <a:off x="8124" y="7004"/>
              <a:ext cx="2951" cy="725"/>
            </a:xfrm>
            <a:prstGeom prst="rect">
              <a:avLst/>
            </a:prstGeom>
            <a:noFill/>
          </p:spPr>
          <p:txBody>
            <a:bodyPr wrap="square" rtlCol="0">
              <a:spAutoFit/>
            </a:bodyPr>
            <a:p>
              <a:pPr algn="ctr"/>
              <a:r>
                <a:rPr lang="zh-CN" altLang="en-US" sz="2400" dirty="0">
                  <a:solidFill>
                    <a:schemeClr val="bg1"/>
                  </a:solidFill>
                  <a:latin typeface="黑体" panose="02010609060101010101" charset="-122"/>
                  <a:ea typeface="黑体" panose="02010609060101010101" charset="-122"/>
                  <a:cs typeface="黑体" panose="02010609060101010101" charset="-122"/>
                </a:rPr>
                <a:t>中南大学出版社</a:t>
              </a:r>
              <a:endParaRPr lang="zh-CN" altLang="en-US" sz="2400" dirty="0">
                <a:solidFill>
                  <a:schemeClr val="bg1"/>
                </a:solidFill>
                <a:latin typeface="黑体" panose="02010609060101010101" charset="-122"/>
                <a:ea typeface="黑体" panose="02010609060101010101" charset="-122"/>
                <a:cs typeface="黑体" panose="02010609060101010101" charset="-122"/>
              </a:endParaRPr>
            </a:p>
          </p:txBody>
        </p:sp>
      </p:grpSp>
      <p:sp>
        <p:nvSpPr>
          <p:cNvPr id="7" name="文本框 6"/>
          <p:cNvSpPr txBox="1"/>
          <p:nvPr/>
        </p:nvSpPr>
        <p:spPr>
          <a:xfrm>
            <a:off x="1887220" y="629285"/>
            <a:ext cx="6711950" cy="2861310"/>
          </a:xfrm>
          <a:prstGeom prst="rect">
            <a:avLst/>
          </a:prstGeom>
          <a:noFill/>
        </p:spPr>
        <p:txBody>
          <a:bodyPr wrap="square" rtlCol="0">
            <a:noAutofit/>
          </a:bodyPr>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康复医学概论</a:t>
            </a:r>
            <a:r>
              <a:rPr lang="zh-CN" altLang="en-US" sz="40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（第二版）</a:t>
            </a:r>
            <a:endParaRPr lang="zh-CN" altLang="en-US" sz="40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950595" y="1715770"/>
            <a:ext cx="1037018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840740" y="97155"/>
            <a:ext cx="652653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任务一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康复医学的基本原则和服务</a:t>
            </a:r>
            <a:endParaRPr lang="zh-CN" altLang="en-US"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1266" name="组合 1"/>
          <p:cNvGrpSpPr/>
          <p:nvPr/>
        </p:nvGrpSpPr>
        <p:grpSpPr bwMode="auto">
          <a:xfrm>
            <a:off x="1125538" y="996633"/>
            <a:ext cx="5297487" cy="523875"/>
            <a:chOff x="227160" y="28575"/>
            <a:chExt cx="5295368" cy="522513"/>
          </a:xfrm>
        </p:grpSpPr>
        <p:sp>
          <p:nvSpPr>
            <p:cNvPr id="11275" name="矩形 10"/>
            <p:cNvSpPr>
              <a:spLocks noChangeArrowheads="1"/>
            </p:cNvSpPr>
            <p:nvPr/>
          </p:nvSpPr>
          <p:spPr bwMode="auto">
            <a:xfrm>
              <a:off x="359830" y="28575"/>
              <a:ext cx="5162698" cy="522288"/>
            </a:xfrm>
            <a:prstGeom prst="rect">
              <a:avLst/>
            </a:prstGeom>
            <a:solidFill>
              <a:srgbClr val="CCFF99">
                <a:alpha val="41960"/>
              </a:srgbClr>
            </a:solidFill>
            <a:ln w="25400">
              <a:solidFill>
                <a:srgbClr val="FFFFFF"/>
              </a:solidFill>
              <a:miter lim="800000"/>
            </a:ln>
          </p:spPr>
          <p:txBody>
            <a:bodyPr anchor="ctr"/>
            <a:lstStyle/>
            <a:p>
              <a:pPr algn="ctr" eaLnBrk="1" latinLnBrk="1" hangingPunct="1">
                <a:buFont typeface="Wingdings" panose="05000000000000000000" pitchFamily="2" charset="2"/>
                <a:buNone/>
              </a:pPr>
              <a:r>
                <a:rPr lang="zh-CN" altLang="en-US" sz="2400" b="1">
                  <a:solidFill>
                    <a:srgbClr val="0070C0"/>
                  </a:solidFill>
                  <a:latin typeface="Calibri" panose="020F0502020204030204" pitchFamily="34" charset="0"/>
                  <a:ea typeface="微软雅黑" panose="020B0503020204020204" charset="-122"/>
                </a:rPr>
                <a:t>康复医学的基本服务方式</a:t>
              </a:r>
              <a:endParaRPr lang="zh-CN" altLang="en-US" sz="2400" b="1">
                <a:solidFill>
                  <a:srgbClr val="0070C0"/>
                </a:solidFill>
                <a:latin typeface="Calibri" panose="020F0502020204030204" pitchFamily="34" charset="0"/>
                <a:ea typeface="微软雅黑" panose="020B0503020204020204" charset="-122"/>
              </a:endParaRPr>
            </a:p>
          </p:txBody>
        </p:sp>
        <p:sp>
          <p:nvSpPr>
            <p:cNvPr id="11276" name="五边形 6"/>
            <p:cNvSpPr>
              <a:spLocks noChangeArrowheads="1"/>
            </p:cNvSpPr>
            <p:nvPr/>
          </p:nvSpPr>
          <p:spPr bwMode="auto">
            <a:xfrm>
              <a:off x="227160" y="58963"/>
              <a:ext cx="935327" cy="492125"/>
            </a:xfrm>
            <a:prstGeom prst="homePlate">
              <a:avLst>
                <a:gd name="adj" fmla="val 49908"/>
              </a:avLst>
            </a:prstGeom>
            <a:solidFill>
              <a:srgbClr val="00B050"/>
            </a:solidFill>
            <a:ln w="25400">
              <a:solidFill>
                <a:srgbClr val="FFFFFF"/>
              </a:solidFill>
              <a:miter lim="800000"/>
            </a:ln>
          </p:spPr>
          <p:txBody>
            <a:bodyPr anchor="ctr"/>
            <a:lstStyle/>
            <a:p>
              <a:pPr algn="ctr" eaLnBrk="1" latinLnBrk="1" hangingPunct="1">
                <a:buFont typeface="Wingdings" panose="05000000000000000000" pitchFamily="2" charset="2"/>
                <a:buNone/>
              </a:pPr>
              <a:r>
                <a:rPr lang="zh-CN" altLang="en-US" sz="2400" b="1">
                  <a:solidFill>
                    <a:srgbClr val="FFFFFF"/>
                  </a:solidFill>
                  <a:latin typeface="黑体" panose="02010609060101010101" charset="-122"/>
                  <a:ea typeface="黑体" panose="02010609060101010101" charset="-122"/>
                </a:rPr>
                <a:t> 二、</a:t>
              </a:r>
              <a:endParaRPr lang="zh-CN" altLang="zh-CN" sz="2400" b="1">
                <a:solidFill>
                  <a:srgbClr val="FFFFFF"/>
                </a:solidFill>
                <a:latin typeface="黑体" panose="02010609060101010101" charset="-122"/>
                <a:ea typeface="黑体" panose="02010609060101010101" charset="-122"/>
              </a:endParaRPr>
            </a:p>
          </p:txBody>
        </p:sp>
      </p:grpSp>
      <p:grpSp>
        <p:nvGrpSpPr>
          <p:cNvPr id="13316" name="组合 22"/>
          <p:cNvGrpSpPr/>
          <p:nvPr/>
        </p:nvGrpSpPr>
        <p:grpSpPr bwMode="auto">
          <a:xfrm>
            <a:off x="1207135" y="1946593"/>
            <a:ext cx="3371850" cy="492125"/>
            <a:chOff x="1" y="0"/>
            <a:chExt cx="2476079" cy="621836"/>
          </a:xfrm>
        </p:grpSpPr>
        <p:sp>
          <p:nvSpPr>
            <p:cNvPr id="14" name="Round Same Side Corner Rectangle 141"/>
            <p:cNvSpPr/>
            <p:nvPr/>
          </p:nvSpPr>
          <p:spPr bwMode="auto">
            <a:xfrm>
              <a:off x="1" y="0"/>
              <a:ext cx="2476079" cy="577706"/>
            </a:xfrm>
            <a:custGeom>
              <a:avLst/>
              <a:gdLst>
                <a:gd name="T0" fmla="*/ 160475 w 2815411"/>
                <a:gd name="T1" fmla="*/ 0 h 577706"/>
                <a:gd name="T2" fmla="*/ 2654936 w 2815411"/>
                <a:gd name="T3" fmla="*/ 0 h 577706"/>
                <a:gd name="T4" fmla="*/ 2815411 w 2815411"/>
                <a:gd name="T5" fmla="*/ 160475 h 577706"/>
                <a:gd name="T6" fmla="*/ 2815411 w 2815411"/>
                <a:gd name="T7" fmla="*/ 577706 h 577706"/>
                <a:gd name="T8" fmla="*/ 2815411 w 2815411"/>
                <a:gd name="T9" fmla="*/ 577706 h 577706"/>
                <a:gd name="T10" fmla="*/ 0 w 2815411"/>
                <a:gd name="T11" fmla="*/ 577706 h 577706"/>
                <a:gd name="T12" fmla="*/ 0 w 2815411"/>
                <a:gd name="T13" fmla="*/ 577706 h 577706"/>
                <a:gd name="T14" fmla="*/ 0 w 2815411"/>
                <a:gd name="T15" fmla="*/ 160475 h 577706"/>
                <a:gd name="T16" fmla="*/ 160475 w 2815411"/>
                <a:gd name="T17" fmla="*/ 0 h 5777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15411" h="577706">
                  <a:moveTo>
                    <a:pt x="160475" y="0"/>
                  </a:moveTo>
                  <a:lnTo>
                    <a:pt x="2654936" y="0"/>
                  </a:lnTo>
                  <a:cubicBezTo>
                    <a:pt x="2743564" y="0"/>
                    <a:pt x="2815411" y="71847"/>
                    <a:pt x="2815411" y="160475"/>
                  </a:cubicBezTo>
                  <a:lnTo>
                    <a:pt x="2815411" y="577706"/>
                  </a:lnTo>
                  <a:lnTo>
                    <a:pt x="0" y="577706"/>
                  </a:lnTo>
                  <a:lnTo>
                    <a:pt x="0" y="160475"/>
                  </a:lnTo>
                  <a:cubicBezTo>
                    <a:pt x="0" y="71847"/>
                    <a:pt x="71847" y="0"/>
                    <a:pt x="160475" y="0"/>
                  </a:cubicBezTo>
                  <a:close/>
                </a:path>
              </a:pathLst>
            </a:custGeom>
            <a:solidFill>
              <a:srgbClr val="00B050"/>
            </a:solidFill>
            <a:ln w="9525" cap="flat" cmpd="sng">
              <a:solidFill>
                <a:srgbClr val="4A7EBB"/>
              </a:solidFill>
              <a:round/>
            </a:ln>
            <a:effectLst>
              <a:outerShdw dist="23000" dir="5400000" algn="ctr" rotWithShape="0">
                <a:srgbClr val="000000">
                  <a:alpha val="34000"/>
                </a:srgbClr>
              </a:outerShdw>
            </a:effectLst>
          </p:spPr>
          <p:txBody>
            <a:bodyPr anchor="ctr"/>
            <a:lstStyle/>
            <a:p>
              <a:pPr eaLnBrk="1" fontAlgn="auto" hangingPunct="1">
                <a:spcBef>
                  <a:spcPts val="0"/>
                </a:spcBef>
                <a:spcAft>
                  <a:spcPts val="0"/>
                </a:spcAft>
                <a:defRPr/>
              </a:pPr>
              <a:endParaRPr lang="zh-CN" altLang="en-US" kern="0">
                <a:solidFill>
                  <a:srgbClr val="000000"/>
                </a:solidFill>
              </a:endParaRPr>
            </a:p>
          </p:txBody>
        </p:sp>
        <p:sp>
          <p:nvSpPr>
            <p:cNvPr id="15" name="Rektangel 76"/>
            <p:cNvSpPr>
              <a:spLocks noChangeArrowheads="1"/>
            </p:cNvSpPr>
            <p:nvPr/>
          </p:nvSpPr>
          <p:spPr bwMode="auto">
            <a:xfrm>
              <a:off x="898804" y="0"/>
              <a:ext cx="1423395" cy="54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latinLnBrk="1" hangingPunct="1">
                <a:spcBef>
                  <a:spcPct val="0"/>
                </a:spcBef>
                <a:spcAft>
                  <a:spcPts val="600"/>
                </a:spcAft>
                <a:buClrTx/>
                <a:buFontTx/>
                <a:buNone/>
                <a:defRPr/>
              </a:pPr>
              <a:r>
                <a:rPr lang="zh-CN" altLang="en-US" sz="2200" b="1" kern="0" noProof="1">
                  <a:latin typeface="黑体" panose="02010609060101010101" charset="-122"/>
                  <a:ea typeface="黑体" panose="02010609060101010101" charset="-122"/>
                  <a:sym typeface="Calibri" panose="020F0502020204030204" pitchFamily="34" charset="0"/>
                </a:rPr>
                <a:t>医疗机构康复</a:t>
              </a:r>
              <a:endParaRPr lang="zh-CN" altLang="en-US" sz="2200" b="1" kern="0" noProof="1">
                <a:latin typeface="黑体" panose="02010609060101010101" charset="-122"/>
                <a:ea typeface="黑体" panose="02010609060101010101" charset="-122"/>
                <a:sym typeface="Calibri" panose="020F0502020204030204" pitchFamily="34" charset="0"/>
              </a:endParaRPr>
            </a:p>
          </p:txBody>
        </p:sp>
        <p:grpSp>
          <p:nvGrpSpPr>
            <p:cNvPr id="11272" name="组合 26"/>
            <p:cNvGrpSpPr/>
            <p:nvPr/>
          </p:nvGrpSpPr>
          <p:grpSpPr bwMode="auto">
            <a:xfrm>
              <a:off x="178960" y="32094"/>
              <a:ext cx="504704" cy="589742"/>
              <a:chOff x="-120" y="-18"/>
              <a:chExt cx="504704" cy="589742"/>
            </a:xfrm>
          </p:grpSpPr>
          <p:sp>
            <p:nvSpPr>
              <p:cNvPr id="19" name="Ellipse 53"/>
              <p:cNvSpPr>
                <a:spLocks noChangeArrowheads="1"/>
              </p:cNvSpPr>
              <p:nvPr/>
            </p:nvSpPr>
            <p:spPr bwMode="auto">
              <a:xfrm>
                <a:off x="448" y="-17"/>
                <a:ext cx="503609" cy="501480"/>
              </a:xfrm>
              <a:prstGeom prst="ellipse">
                <a:avLst/>
              </a:prstGeom>
              <a:solidFill>
                <a:srgbClr val="FFFFFF">
                  <a:alpha val="61960"/>
                </a:srgbClr>
              </a:solidFill>
              <a:ln w="9525">
                <a:solidFill>
                  <a:srgbClr val="FFFFFF"/>
                </a:solidFill>
                <a:round/>
              </a:ln>
              <a:effectLst>
                <a:outerShdw dist="38100" dir="2700000" algn="ctr" rotWithShape="0">
                  <a:srgbClr val="808080">
                    <a:alpha val="39000"/>
                  </a:srgbClr>
                </a:outerShdw>
              </a:effectLst>
            </p:spPr>
            <p:txBody>
              <a:bodyPr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ctr" eaLnBrk="1" fontAlgn="auto" latinLnBrk="1" hangingPunct="1">
                  <a:spcBef>
                    <a:spcPct val="0"/>
                  </a:spcBef>
                  <a:spcAft>
                    <a:spcPts val="0"/>
                  </a:spcAft>
                  <a:buClrTx/>
                  <a:buFontTx/>
                  <a:buNone/>
                  <a:defRPr/>
                </a:pPr>
                <a:endParaRPr lang="en-US" altLang="zh-CN" sz="1400" b="1" kern="0">
                  <a:latin typeface="黑体" panose="02010609060101010101" charset="-122"/>
                  <a:ea typeface="Gulim" panose="020B0600000101010101" pitchFamily="34" charset="-127"/>
                </a:endParaRPr>
              </a:p>
            </p:txBody>
          </p:sp>
          <p:sp>
            <p:nvSpPr>
              <p:cNvPr id="20" name="Tekstboks 54"/>
              <p:cNvSpPr txBox="1">
                <a:spLocks noChangeArrowheads="1"/>
              </p:cNvSpPr>
              <p:nvPr/>
            </p:nvSpPr>
            <p:spPr bwMode="auto">
              <a:xfrm>
                <a:off x="47079" y="8007"/>
                <a:ext cx="304264" cy="581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latinLnBrk="1" hangingPunct="1">
                  <a:spcBef>
                    <a:spcPct val="0"/>
                  </a:spcBef>
                  <a:spcAft>
                    <a:spcPts val="0"/>
                  </a:spcAft>
                  <a:buClrTx/>
                  <a:buFontTx/>
                  <a:buNone/>
                  <a:defRPr/>
                </a:pPr>
                <a:r>
                  <a:rPr lang="da-DK" altLang="en-US" b="1" kern="0">
                    <a:solidFill>
                      <a:srgbClr val="000000"/>
                    </a:solidFill>
                    <a:ea typeface="MS PGothic" panose="020B0600070205080204" pitchFamily="34" charset="-128"/>
                    <a:sym typeface="Calibri" panose="020F0502020204030204" pitchFamily="34" charset="0"/>
                  </a:rPr>
                  <a:t>1.</a:t>
                </a:r>
                <a:endParaRPr lang="da-DK" altLang="en-US" b="1" kern="0">
                  <a:solidFill>
                    <a:srgbClr val="000000"/>
                  </a:solidFill>
                  <a:ea typeface="MS PGothic" panose="020B0600070205080204" pitchFamily="34" charset="-128"/>
                  <a:sym typeface="Calibri" panose="020F0502020204030204" pitchFamily="34" charset="0"/>
                </a:endParaRPr>
              </a:p>
            </p:txBody>
          </p:sp>
        </p:grpSp>
      </p:grpSp>
      <p:sp>
        <p:nvSpPr>
          <p:cNvPr id="21" name="文本框 20"/>
          <p:cNvSpPr txBox="1"/>
          <p:nvPr/>
        </p:nvSpPr>
        <p:spPr>
          <a:xfrm>
            <a:off x="1451610" y="2794000"/>
            <a:ext cx="9368790" cy="2287905"/>
          </a:xfrm>
          <a:prstGeom prst="rect">
            <a:avLst/>
          </a:prstGeom>
          <a:noFill/>
        </p:spPr>
        <p:txBody>
          <a:bodyPr wrap="square" rtlCol="0" anchor="t">
            <a:noAutofit/>
          </a:bodyPr>
          <a:p>
            <a:pPr indent="504190" eaLnBrk="1" fontAlgn="auto" hangingPunct="1">
              <a:lnSpc>
                <a:spcPct val="150000"/>
              </a:lnSpc>
              <a:spcBef>
                <a:spcPct val="50000"/>
              </a:spcBef>
              <a:spcAft>
                <a:spcPts val="0"/>
              </a:spcAft>
              <a:buClrTx/>
              <a:buFontTx/>
              <a:buNone/>
              <a:defRPr/>
            </a:pPr>
            <a:r>
              <a:rPr lang="zh-CN" altLang="en-US" b="1" kern="0" dirty="0">
                <a:solidFill>
                  <a:srgbClr val="000000"/>
                </a:solidFill>
                <a:latin typeface="微软雅黑" panose="020B0503020204020204" charset="-122"/>
                <a:ea typeface="微软雅黑" panose="020B0503020204020204" charset="-122"/>
                <a:sym typeface="+mn-ea"/>
              </a:rPr>
              <a:t>特点： 康复医疗机构拥有适应各种功能障碍者需要的康复设施，配备各类康复专业人员，具有较高的专业技术水平，能解决病伤残者的各种康复问题，并可作为康复医学研究和培养各种康复专业人才的基地。其优点是能结合临床医学使病伤残者早期、全面的得到康复治疗，服务水平高，有利于康复者尽早回归社会。但费用一般较高，且患者必须来院或住院方能接受康复医疗服务。</a:t>
            </a:r>
            <a:endParaRPr lang="zh-CN" altLang="en-US" b="1" kern="0" dirty="0">
              <a:solidFill>
                <a:srgbClr val="000000"/>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972820" y="1715770"/>
            <a:ext cx="10359390" cy="457835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661302" y="97384"/>
            <a:ext cx="63658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任务一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康复医学的基本原则和服务</a:t>
            </a:r>
            <a:endParaRPr lang="zh-CN" altLang="en-US"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2290" name="组合 22"/>
          <p:cNvGrpSpPr/>
          <p:nvPr/>
        </p:nvGrpSpPr>
        <p:grpSpPr bwMode="auto">
          <a:xfrm>
            <a:off x="1082675" y="1035368"/>
            <a:ext cx="2792413" cy="492125"/>
            <a:chOff x="0" y="0"/>
            <a:chExt cx="2875870" cy="621487"/>
          </a:xfrm>
        </p:grpSpPr>
        <p:sp>
          <p:nvSpPr>
            <p:cNvPr id="13" name="Round Same Side Corner Rectangle 141"/>
            <p:cNvSpPr/>
            <p:nvPr/>
          </p:nvSpPr>
          <p:spPr bwMode="auto">
            <a:xfrm>
              <a:off x="0" y="0"/>
              <a:ext cx="2444244" cy="577381"/>
            </a:xfrm>
            <a:custGeom>
              <a:avLst/>
              <a:gdLst>
                <a:gd name="T0" fmla="*/ 160475 w 2815411"/>
                <a:gd name="T1" fmla="*/ 0 h 577706"/>
                <a:gd name="T2" fmla="*/ 2654936 w 2815411"/>
                <a:gd name="T3" fmla="*/ 0 h 577706"/>
                <a:gd name="T4" fmla="*/ 2815411 w 2815411"/>
                <a:gd name="T5" fmla="*/ 160475 h 577706"/>
                <a:gd name="T6" fmla="*/ 2815411 w 2815411"/>
                <a:gd name="T7" fmla="*/ 577706 h 577706"/>
                <a:gd name="T8" fmla="*/ 2815411 w 2815411"/>
                <a:gd name="T9" fmla="*/ 577706 h 577706"/>
                <a:gd name="T10" fmla="*/ 0 w 2815411"/>
                <a:gd name="T11" fmla="*/ 577706 h 577706"/>
                <a:gd name="T12" fmla="*/ 0 w 2815411"/>
                <a:gd name="T13" fmla="*/ 577706 h 577706"/>
                <a:gd name="T14" fmla="*/ 0 w 2815411"/>
                <a:gd name="T15" fmla="*/ 160475 h 577706"/>
                <a:gd name="T16" fmla="*/ 160475 w 2815411"/>
                <a:gd name="T17" fmla="*/ 0 h 5777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15411" h="577706">
                  <a:moveTo>
                    <a:pt x="160475" y="0"/>
                  </a:moveTo>
                  <a:lnTo>
                    <a:pt x="2654936" y="0"/>
                  </a:lnTo>
                  <a:cubicBezTo>
                    <a:pt x="2743564" y="0"/>
                    <a:pt x="2815411" y="71847"/>
                    <a:pt x="2815411" y="160475"/>
                  </a:cubicBezTo>
                  <a:lnTo>
                    <a:pt x="2815411" y="577706"/>
                  </a:lnTo>
                  <a:lnTo>
                    <a:pt x="0" y="577706"/>
                  </a:lnTo>
                  <a:lnTo>
                    <a:pt x="0" y="160475"/>
                  </a:lnTo>
                  <a:cubicBezTo>
                    <a:pt x="0" y="71847"/>
                    <a:pt x="71847" y="0"/>
                    <a:pt x="160475" y="0"/>
                  </a:cubicBezTo>
                  <a:close/>
                </a:path>
              </a:pathLst>
            </a:custGeom>
            <a:solidFill>
              <a:srgbClr val="00B050"/>
            </a:solidFill>
            <a:ln w="9525" cap="flat" cmpd="sng">
              <a:solidFill>
                <a:srgbClr val="4A7EBB"/>
              </a:solidFill>
              <a:round/>
            </a:ln>
            <a:effectLst>
              <a:outerShdw dist="23000" dir="5400000" algn="ctr" rotWithShape="0">
                <a:srgbClr val="000000">
                  <a:alpha val="34000"/>
                </a:srgbClr>
              </a:outerShdw>
            </a:effectLst>
          </p:spPr>
          <p:txBody>
            <a:bodyPr anchor="ctr"/>
            <a:lstStyle/>
            <a:p>
              <a:pPr eaLnBrk="1" fontAlgn="auto" hangingPunct="1">
                <a:spcBef>
                  <a:spcPts val="0"/>
                </a:spcBef>
                <a:spcAft>
                  <a:spcPts val="0"/>
                </a:spcAft>
                <a:defRPr/>
              </a:pPr>
              <a:endParaRPr lang="zh-CN" altLang="en-US" kern="0">
                <a:solidFill>
                  <a:srgbClr val="000000"/>
                </a:solidFill>
              </a:endParaRPr>
            </a:p>
          </p:txBody>
        </p:sp>
        <p:sp>
          <p:nvSpPr>
            <p:cNvPr id="14" name="Rektangel 76"/>
            <p:cNvSpPr>
              <a:spLocks noChangeArrowheads="1"/>
            </p:cNvSpPr>
            <p:nvPr/>
          </p:nvSpPr>
          <p:spPr bwMode="auto">
            <a:xfrm>
              <a:off x="899220" y="0"/>
              <a:ext cx="1976650" cy="543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latinLnBrk="1" hangingPunct="1">
                <a:spcBef>
                  <a:spcPct val="0"/>
                </a:spcBef>
                <a:spcAft>
                  <a:spcPts val="600"/>
                </a:spcAft>
                <a:buClrTx/>
                <a:buFontTx/>
                <a:buNone/>
                <a:defRPr/>
              </a:pPr>
              <a:r>
                <a:rPr lang="zh-CN" altLang="en-US" sz="2200" b="1" kern="0" noProof="1">
                  <a:latin typeface="黑体" panose="02010609060101010101" charset="-122"/>
                  <a:ea typeface="黑体" panose="02010609060101010101" charset="-122"/>
                  <a:sym typeface="Calibri" panose="020F0502020204030204" pitchFamily="34" charset="0"/>
                </a:rPr>
                <a:t>社区康复</a:t>
              </a:r>
              <a:endParaRPr lang="zh-CN" altLang="en-US" sz="2200" b="1" kern="0" noProof="1">
                <a:latin typeface="黑体" panose="02010609060101010101" charset="-122"/>
                <a:ea typeface="黑体" panose="02010609060101010101" charset="-122"/>
                <a:sym typeface="Calibri" panose="020F0502020204030204" pitchFamily="34" charset="0"/>
              </a:endParaRPr>
            </a:p>
          </p:txBody>
        </p:sp>
        <p:grpSp>
          <p:nvGrpSpPr>
            <p:cNvPr id="12295" name="组合 26"/>
            <p:cNvGrpSpPr/>
            <p:nvPr/>
          </p:nvGrpSpPr>
          <p:grpSpPr bwMode="auto">
            <a:xfrm>
              <a:off x="179038" y="32094"/>
              <a:ext cx="605510" cy="589393"/>
              <a:chOff x="-42" y="-18"/>
              <a:chExt cx="605510" cy="589393"/>
            </a:xfrm>
          </p:grpSpPr>
          <p:sp>
            <p:nvSpPr>
              <p:cNvPr id="16" name="Ellipse 53"/>
              <p:cNvSpPr>
                <a:spLocks noChangeArrowheads="1"/>
              </p:cNvSpPr>
              <p:nvPr/>
            </p:nvSpPr>
            <p:spPr bwMode="auto">
              <a:xfrm>
                <a:off x="764" y="-36"/>
                <a:ext cx="505199" cy="501200"/>
              </a:xfrm>
              <a:prstGeom prst="ellipse">
                <a:avLst/>
              </a:prstGeom>
              <a:solidFill>
                <a:srgbClr val="FFFFFF">
                  <a:alpha val="61960"/>
                </a:srgbClr>
              </a:solidFill>
              <a:ln w="9525">
                <a:solidFill>
                  <a:srgbClr val="FFFFFF"/>
                </a:solidFill>
                <a:round/>
              </a:ln>
              <a:effectLst>
                <a:outerShdw dist="38100" dir="2700000" algn="ctr" rotWithShape="0">
                  <a:srgbClr val="808080">
                    <a:alpha val="39000"/>
                  </a:srgbClr>
                </a:outerShdw>
              </a:effectLst>
            </p:spPr>
            <p:txBody>
              <a:bodyPr anchor="ct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algn="ctr" eaLnBrk="1" fontAlgn="auto" latinLnBrk="1" hangingPunct="1">
                  <a:spcBef>
                    <a:spcPct val="0"/>
                  </a:spcBef>
                  <a:spcAft>
                    <a:spcPts val="0"/>
                  </a:spcAft>
                  <a:buClrTx/>
                  <a:buFontTx/>
                  <a:buNone/>
                  <a:defRPr/>
                </a:pPr>
                <a:endParaRPr lang="en-US" altLang="zh-CN" sz="1400" b="1" kern="0">
                  <a:latin typeface="黑体" panose="02010609060101010101" charset="-122"/>
                  <a:ea typeface="Gulim" panose="020B0600000101010101" pitchFamily="34" charset="-127"/>
                </a:endParaRPr>
              </a:p>
            </p:txBody>
          </p:sp>
          <p:sp>
            <p:nvSpPr>
              <p:cNvPr id="17" name="Tekstboks 54"/>
              <p:cNvSpPr txBox="1">
                <a:spLocks noChangeArrowheads="1"/>
              </p:cNvSpPr>
              <p:nvPr/>
            </p:nvSpPr>
            <p:spPr bwMode="auto">
              <a:xfrm>
                <a:off x="46543" y="7984"/>
                <a:ext cx="559152" cy="581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66C1FC"/>
                  </a:buClr>
                  <a:buChar char="•"/>
                  <a:defRPr sz="2400">
                    <a:solidFill>
                      <a:srgbClr val="FFFFFF"/>
                    </a:solidFill>
                    <a:latin typeface="Arial" panose="020B0604020202020204" pitchFamily="34" charset="0"/>
                  </a:defRPr>
                </a:lvl1pPr>
                <a:lvl2pPr marL="742950" indent="-285750" eaLnBrk="0" hangingPunct="0">
                  <a:spcBef>
                    <a:spcPct val="20000"/>
                  </a:spcBef>
                  <a:buClr>
                    <a:srgbClr val="66C1FC"/>
                  </a:buClr>
                  <a:buChar char="•"/>
                  <a:defRPr sz="2000">
                    <a:solidFill>
                      <a:srgbClr val="FFFFFF"/>
                    </a:solidFill>
                    <a:latin typeface="Arial" panose="020B0604020202020204" pitchFamily="34" charset="0"/>
                  </a:defRPr>
                </a:lvl2pPr>
                <a:lvl3pPr marL="1143000" indent="-228600" eaLnBrk="0" hangingPunct="0">
                  <a:spcBef>
                    <a:spcPct val="20000"/>
                  </a:spcBef>
                  <a:buClr>
                    <a:srgbClr val="66C1FC"/>
                  </a:buClr>
                  <a:buChar char="•"/>
                  <a:defRPr>
                    <a:solidFill>
                      <a:srgbClr val="FFFFFF"/>
                    </a:solidFill>
                    <a:latin typeface="Arial" panose="020B0604020202020204" pitchFamily="34" charset="0"/>
                  </a:defRPr>
                </a:lvl3pPr>
                <a:lvl4pPr marL="1600200" indent="-228600" eaLnBrk="0" hangingPunct="0">
                  <a:spcBef>
                    <a:spcPct val="20000"/>
                  </a:spcBef>
                  <a:buClr>
                    <a:srgbClr val="66C1FC"/>
                  </a:buClr>
                  <a:buChar char="•"/>
                  <a:defRPr sz="1600">
                    <a:solidFill>
                      <a:srgbClr val="FFFFFF"/>
                    </a:solidFill>
                    <a:latin typeface="Arial" panose="020B0604020202020204" pitchFamily="34" charset="0"/>
                  </a:defRPr>
                </a:lvl4pPr>
                <a:lvl5pPr marL="2057400" indent="-228600" eaLnBrk="0" hangingPunct="0">
                  <a:spcBef>
                    <a:spcPct val="20000"/>
                  </a:spcBef>
                  <a:buClr>
                    <a:srgbClr val="66C1FC"/>
                  </a:buClr>
                  <a:buChar char="•"/>
                  <a:defRPr sz="1600">
                    <a:solidFill>
                      <a:srgbClr val="FFFFFF"/>
                    </a:solidFill>
                    <a:latin typeface="Arial" panose="020B0604020202020204" pitchFamily="34" charset="0"/>
                  </a:defRPr>
                </a:lvl5pPr>
                <a:lvl6pPr marL="25146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6pPr>
                <a:lvl7pPr marL="29718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7pPr>
                <a:lvl8pPr marL="34290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8pPr>
                <a:lvl9pPr marL="3886200" indent="-228600" eaLnBrk="0" fontAlgn="base" hangingPunct="0">
                  <a:spcBef>
                    <a:spcPct val="20000"/>
                  </a:spcBef>
                  <a:spcAft>
                    <a:spcPct val="0"/>
                  </a:spcAft>
                  <a:buClr>
                    <a:srgbClr val="66C1FC"/>
                  </a:buClr>
                  <a:buChar char="•"/>
                  <a:defRPr sz="1600">
                    <a:solidFill>
                      <a:srgbClr val="FFFFFF"/>
                    </a:solidFill>
                    <a:latin typeface="Arial" panose="020B0604020202020204" pitchFamily="34" charset="0"/>
                  </a:defRPr>
                </a:lvl9pPr>
              </a:lstStyle>
              <a:p>
                <a:pPr eaLnBrk="1" fontAlgn="auto" latinLnBrk="1" hangingPunct="1">
                  <a:spcBef>
                    <a:spcPct val="0"/>
                  </a:spcBef>
                  <a:spcAft>
                    <a:spcPts val="0"/>
                  </a:spcAft>
                  <a:buClrTx/>
                  <a:buFontTx/>
                  <a:buNone/>
                  <a:defRPr/>
                </a:pPr>
                <a:r>
                  <a:rPr lang="da-DK" altLang="en-US" b="1" kern="0" dirty="0">
                    <a:solidFill>
                      <a:srgbClr val="000000"/>
                    </a:solidFill>
                    <a:ea typeface="MS PGothic" panose="020B0600070205080204" pitchFamily="34" charset="-128"/>
                    <a:sym typeface="Calibri" panose="020F0502020204030204" pitchFamily="34" charset="0"/>
                  </a:rPr>
                  <a:t>2.</a:t>
                </a:r>
                <a:endParaRPr lang="da-DK" altLang="en-US" b="1" kern="0" dirty="0">
                  <a:solidFill>
                    <a:srgbClr val="000000"/>
                  </a:solidFill>
                  <a:ea typeface="MS PGothic" panose="020B0600070205080204" pitchFamily="34" charset="-128"/>
                  <a:sym typeface="Calibri" panose="020F0502020204030204" pitchFamily="34" charset="0"/>
                </a:endParaRPr>
              </a:p>
            </p:txBody>
          </p:sp>
        </p:grpSp>
      </p:grpSp>
      <p:sp>
        <p:nvSpPr>
          <p:cNvPr id="3" name="文本框 2"/>
          <p:cNvSpPr txBox="1"/>
          <p:nvPr/>
        </p:nvSpPr>
        <p:spPr>
          <a:xfrm>
            <a:off x="1134745" y="1715770"/>
            <a:ext cx="9922510" cy="3806825"/>
          </a:xfrm>
          <a:prstGeom prst="rect">
            <a:avLst/>
          </a:prstGeom>
          <a:noFill/>
        </p:spPr>
        <p:txBody>
          <a:bodyPr wrap="square" rtlCol="0" anchor="t">
            <a:noAutofit/>
          </a:bodyPr>
          <a:p>
            <a:pPr indent="504190" eaLnBrk="1" fontAlgn="auto" hangingPunct="1">
              <a:lnSpc>
                <a:spcPct val="150000"/>
              </a:lnSpc>
              <a:spcBef>
                <a:spcPts val="0"/>
              </a:spcBef>
              <a:spcAft>
                <a:spcPts val="0"/>
              </a:spcAft>
              <a:defRPr/>
            </a:pPr>
            <a:r>
              <a:rPr lang="zh-CN" altLang="en-US" sz="1600" b="1" kern="0" dirty="0">
                <a:solidFill>
                  <a:srgbClr val="000000"/>
                </a:solidFill>
                <a:latin typeface="微软雅黑" panose="020B0503020204020204" charset="-122"/>
                <a:ea typeface="微软雅黑" panose="020B0503020204020204" charset="-122"/>
                <a:sym typeface="+mn-ea"/>
              </a:rPr>
              <a:t>（1） 社区康复是社会发展的一项战略，是“人人享有康复服务”的基本策略，故而将其纳入社区建设的规划中。</a:t>
            </a:r>
            <a:endParaRPr lang="zh-CN" altLang="en-US" sz="1600" b="1" kern="0" dirty="0">
              <a:solidFill>
                <a:srgbClr val="000000"/>
              </a:solidFill>
              <a:latin typeface="微软雅黑" panose="020B0503020204020204" charset="-122"/>
              <a:ea typeface="微软雅黑" panose="020B0503020204020204" charset="-122"/>
            </a:endParaRPr>
          </a:p>
          <a:p>
            <a:pPr indent="504190" eaLnBrk="1" fontAlgn="auto" hangingPunct="1">
              <a:lnSpc>
                <a:spcPct val="150000"/>
              </a:lnSpc>
              <a:spcBef>
                <a:spcPts val="0"/>
              </a:spcBef>
              <a:spcAft>
                <a:spcPts val="0"/>
              </a:spcAft>
              <a:defRPr/>
            </a:pPr>
            <a:r>
              <a:rPr lang="zh-CN" altLang="en-US" sz="1600" b="1" kern="0" dirty="0">
                <a:solidFill>
                  <a:srgbClr val="000000"/>
                </a:solidFill>
                <a:latin typeface="微软雅黑" panose="020B0503020204020204" charset="-122"/>
                <a:ea typeface="微软雅黑" panose="020B0503020204020204" charset="-122"/>
                <a:sym typeface="+mn-ea"/>
              </a:rPr>
              <a:t>（2） 社区康复以社区为基地，由政府领导、多部门参与、各司其职、协调运作，还能充分发挥非政府组织、社会和个人的力量，具有社会化的管理方式。</a:t>
            </a:r>
            <a:endParaRPr lang="zh-CN" altLang="en-US" sz="1600" b="1" kern="0" dirty="0">
              <a:solidFill>
                <a:srgbClr val="000000"/>
              </a:solidFill>
              <a:latin typeface="微软雅黑" panose="020B0503020204020204" charset="-122"/>
              <a:ea typeface="微软雅黑" panose="020B0503020204020204" charset="-122"/>
            </a:endParaRPr>
          </a:p>
          <a:p>
            <a:pPr indent="504190" eaLnBrk="1" fontAlgn="auto" hangingPunct="1">
              <a:lnSpc>
                <a:spcPct val="150000"/>
              </a:lnSpc>
              <a:spcBef>
                <a:spcPts val="0"/>
              </a:spcBef>
              <a:spcAft>
                <a:spcPts val="0"/>
              </a:spcAft>
              <a:defRPr/>
            </a:pPr>
            <a:r>
              <a:rPr lang="zh-CN" altLang="en-US" sz="1600" b="1" kern="0" dirty="0">
                <a:solidFill>
                  <a:srgbClr val="000000"/>
                </a:solidFill>
                <a:latin typeface="微软雅黑" panose="020B0503020204020204" charset="-122"/>
                <a:ea typeface="微软雅黑" panose="020B0503020204020204" charset="-122"/>
                <a:sym typeface="+mn-ea"/>
              </a:rPr>
              <a:t>（3） 社区康复的主要对象是残疾人，此外，慢性病人、老年人等需要康复服务的人群也是社区康复的服务对象。</a:t>
            </a:r>
            <a:endParaRPr lang="zh-CN" altLang="en-US" sz="1600" b="1" kern="0" dirty="0">
              <a:solidFill>
                <a:srgbClr val="000000"/>
              </a:solidFill>
              <a:latin typeface="微软雅黑" panose="020B0503020204020204" charset="-122"/>
              <a:ea typeface="微软雅黑" panose="020B0503020204020204" charset="-122"/>
            </a:endParaRPr>
          </a:p>
          <a:p>
            <a:pPr indent="504190" eaLnBrk="1" fontAlgn="auto" hangingPunct="1">
              <a:lnSpc>
                <a:spcPct val="150000"/>
              </a:lnSpc>
              <a:spcBef>
                <a:spcPts val="0"/>
              </a:spcBef>
              <a:spcAft>
                <a:spcPts val="0"/>
              </a:spcAft>
              <a:defRPr/>
            </a:pPr>
            <a:r>
              <a:rPr lang="zh-CN" altLang="en-US" sz="1600" b="1" kern="0" dirty="0">
                <a:solidFill>
                  <a:srgbClr val="000000"/>
                </a:solidFill>
                <a:latin typeface="微软雅黑" panose="020B0503020204020204" charset="-122"/>
                <a:ea typeface="微软雅黑" panose="020B0503020204020204" charset="-122"/>
                <a:sym typeface="+mn-ea"/>
              </a:rPr>
              <a:t>（4） 社区康复特别强调病伤残者及其家属主动参与康复计划的制定和实施，积极开展康复训练，而不是被动接受。</a:t>
            </a:r>
            <a:endParaRPr lang="zh-CN" altLang="en-US" sz="1600" b="1" kern="0" dirty="0">
              <a:solidFill>
                <a:srgbClr val="000000"/>
              </a:solidFill>
              <a:latin typeface="微软雅黑" panose="020B0503020204020204" charset="-122"/>
              <a:ea typeface="微软雅黑" panose="020B0503020204020204" charset="-122"/>
            </a:endParaRPr>
          </a:p>
          <a:p>
            <a:pPr indent="504190" eaLnBrk="1" fontAlgn="auto" hangingPunct="1">
              <a:lnSpc>
                <a:spcPct val="150000"/>
              </a:lnSpc>
              <a:spcBef>
                <a:spcPts val="0"/>
              </a:spcBef>
              <a:spcAft>
                <a:spcPts val="0"/>
              </a:spcAft>
              <a:defRPr/>
            </a:pPr>
            <a:r>
              <a:rPr lang="zh-CN" altLang="en-US" sz="1600" b="1" kern="0" dirty="0">
                <a:solidFill>
                  <a:srgbClr val="000000"/>
                </a:solidFill>
                <a:latin typeface="微软雅黑" panose="020B0503020204020204" charset="-122"/>
                <a:ea typeface="微软雅黑" panose="020B0503020204020204" charset="-122"/>
                <a:sym typeface="+mn-ea"/>
              </a:rPr>
              <a:t>（5） 康复训练就地取材就近训练，采用适宜的康复技术，方法简单易行，时间可持续、持久。</a:t>
            </a:r>
            <a:endParaRPr lang="zh-CN" altLang="en-US" sz="1600" b="1" kern="0" dirty="0">
              <a:solidFill>
                <a:srgbClr val="000000"/>
              </a:solidFill>
              <a:latin typeface="微软雅黑" panose="020B0503020204020204" charset="-122"/>
              <a:ea typeface="微软雅黑" panose="020B0503020204020204" charset="-122"/>
            </a:endParaRPr>
          </a:p>
          <a:p>
            <a:pPr indent="504190" eaLnBrk="1" fontAlgn="auto" hangingPunct="1">
              <a:lnSpc>
                <a:spcPct val="150000"/>
              </a:lnSpc>
              <a:spcBef>
                <a:spcPts val="0"/>
              </a:spcBef>
              <a:spcAft>
                <a:spcPts val="0"/>
              </a:spcAft>
              <a:defRPr/>
            </a:pPr>
            <a:r>
              <a:rPr lang="zh-CN" altLang="en-US" sz="1600" b="1" kern="0" dirty="0">
                <a:solidFill>
                  <a:srgbClr val="000000"/>
                </a:solidFill>
                <a:latin typeface="微软雅黑" panose="020B0503020204020204" charset="-122"/>
                <a:ea typeface="微软雅黑" panose="020B0503020204020204" charset="-122"/>
                <a:sym typeface="+mn-ea"/>
              </a:rPr>
              <a:t>（6）有技术资源中心和专家指导组的指导，有各部门、各专业共同组成的转介服务系统，能实现病伤残者的全面康复，亦即提供医疗、教育、职业、社会等方面的康复服务。</a:t>
            </a:r>
            <a:endParaRPr lang="zh-CN" altLang="en-US" sz="1600" b="1" kern="0" dirty="0">
              <a:solidFill>
                <a:srgbClr val="000000"/>
              </a:solidFill>
              <a:latin typeface="微软雅黑" panose="020B0503020204020204" charset="-122"/>
              <a:ea typeface="微软雅黑" panose="020B0503020204020204" charset="-122"/>
            </a:endParaRPr>
          </a:p>
          <a:p>
            <a:pPr indent="504190" eaLnBrk="1" fontAlgn="auto" hangingPunct="1">
              <a:lnSpc>
                <a:spcPct val="150000"/>
              </a:lnSpc>
              <a:spcBef>
                <a:spcPts val="0"/>
              </a:spcBef>
              <a:spcAft>
                <a:spcPts val="0"/>
              </a:spcAft>
              <a:defRPr/>
            </a:pPr>
            <a:r>
              <a:rPr lang="zh-CN" altLang="en-US" sz="1600" b="1" kern="0" dirty="0">
                <a:solidFill>
                  <a:srgbClr val="000000"/>
                </a:solidFill>
                <a:latin typeface="微软雅黑" panose="020B0503020204020204" charset="-122"/>
                <a:ea typeface="微软雅黑" panose="020B0503020204020204" charset="-122"/>
                <a:sym typeface="+mn-ea"/>
              </a:rPr>
              <a:t>（7）社区康复资金投入少，服务覆盖面广，康复效益良好。</a:t>
            </a:r>
            <a:endParaRPr lang="zh-CN" altLang="en-US" sz="1600" b="1" kern="0" dirty="0">
              <a:solidFill>
                <a:srgbClr val="000000"/>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771525" y="1715770"/>
            <a:ext cx="1076007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660400" y="97155"/>
            <a:ext cx="649732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任务一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康复医学的基本原则和服务</a:t>
            </a:r>
            <a:endParaRPr lang="zh-CN" altLang="en-US"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aphicFrame>
        <p:nvGraphicFramePr>
          <p:cNvPr id="5" name="表格占位符 4"/>
          <p:cNvGraphicFramePr>
            <a:graphicFrameLocks noGrp="1"/>
          </p:cNvGraphicFramePr>
          <p:nvPr>
            <p:ph type="tbl" idx="1"/>
          </p:nvPr>
        </p:nvGraphicFramePr>
        <p:xfrm>
          <a:off x="1673860" y="1838325"/>
          <a:ext cx="8952230" cy="3973195"/>
        </p:xfrm>
        <a:graphic>
          <a:graphicData uri="http://schemas.openxmlformats.org/drawingml/2006/table">
            <a:tbl>
              <a:tblPr/>
              <a:tblGrid>
                <a:gridCol w="2996565"/>
                <a:gridCol w="2971800"/>
                <a:gridCol w="2983865"/>
              </a:tblGrid>
              <a:tr h="41846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FFFFFF"/>
                          </a:solidFill>
                          <a:effectLst/>
                          <a:latin typeface="微软雅黑" panose="020B0503020204020204" charset="-122"/>
                          <a:ea typeface="微软雅黑" panose="020B0503020204020204" charset="-122"/>
                          <a:cs typeface="宋体" panose="02010600030101010101" pitchFamily="2" charset="-122"/>
                        </a:rPr>
                        <a:t>比较内容</a:t>
                      </a:r>
                      <a:endParaRPr kumimoji="0" lang="en-US" altLang="en-US" sz="1400" b="1" i="0" u="none" strike="noStrike" cap="none" normalizeH="0" baseline="0" smtClean="0">
                        <a:ln>
                          <a:noFill/>
                        </a:ln>
                        <a:solidFill>
                          <a:srgbClr val="FFFFFF"/>
                        </a:solidFill>
                        <a:effectLst/>
                        <a:latin typeface="微软雅黑" panose="020B0503020204020204" charset="-122"/>
                        <a:ea typeface="微软雅黑" panose="020B0503020204020204" charset="-122"/>
                        <a:cs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FFFFFF"/>
                          </a:solidFill>
                          <a:effectLst/>
                          <a:latin typeface="微软雅黑" panose="020B0503020204020204" charset="-122"/>
                          <a:ea typeface="微软雅黑" panose="020B0503020204020204" charset="-122"/>
                          <a:cs typeface="宋体" panose="02010600030101010101" pitchFamily="2" charset="-122"/>
                        </a:rPr>
                        <a:t>医疗机构康复</a:t>
                      </a:r>
                      <a:endParaRPr kumimoji="0" lang="zh-CN" altLang="en-US" sz="1400" b="1" i="0" u="none" strike="noStrike" cap="none" normalizeH="0" baseline="0" smtClean="0">
                        <a:ln>
                          <a:noFill/>
                        </a:ln>
                        <a:solidFill>
                          <a:srgbClr val="FFFFFF"/>
                        </a:solidFill>
                        <a:effectLst/>
                        <a:latin typeface="微软雅黑" panose="020B0503020204020204" charset="-122"/>
                        <a:ea typeface="微软雅黑" panose="020B0503020204020204" charset="-122"/>
                        <a:cs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FFFFFF"/>
                          </a:solidFill>
                          <a:effectLst/>
                          <a:latin typeface="微软雅黑" panose="020B0503020204020204" charset="-122"/>
                          <a:ea typeface="微软雅黑" panose="020B0503020204020204" charset="-122"/>
                          <a:cs typeface="宋体" panose="02010600030101010101" pitchFamily="2" charset="-122"/>
                        </a:rPr>
                        <a:t>社区康复</a:t>
                      </a:r>
                      <a:endParaRPr kumimoji="0" lang="zh-CN" altLang="en-US" sz="1400" b="1" i="0" u="none" strike="noStrike" cap="none" normalizeH="0" baseline="0" smtClean="0">
                        <a:ln>
                          <a:noFill/>
                        </a:ln>
                        <a:solidFill>
                          <a:srgbClr val="FFFFFF"/>
                        </a:solidFill>
                        <a:effectLst/>
                        <a:latin typeface="微软雅黑" panose="020B0503020204020204" charset="-122"/>
                        <a:ea typeface="微软雅黑" panose="020B0503020204020204" charset="-122"/>
                        <a:cs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1719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000066"/>
                          </a:solidFill>
                          <a:effectLst/>
                          <a:latin typeface="微软雅黑" panose="020B0503020204020204" charset="-122"/>
                          <a:ea typeface="微软雅黑" panose="020B0503020204020204" charset="-122"/>
                          <a:cs typeface="宋体" panose="02010600030101010101" pitchFamily="2" charset="-122"/>
                        </a:rPr>
                        <a:t>管理系统</a:t>
                      </a:r>
                      <a:endParaRPr kumimoji="0" lang="en-US" altLang="en-US" sz="1400" b="1" i="0" u="none" strike="noStrike" cap="none" normalizeH="0" baseline="0" smtClean="0">
                        <a:ln>
                          <a:noFill/>
                        </a:ln>
                        <a:solidFill>
                          <a:srgbClr val="000066"/>
                        </a:solidFill>
                        <a:effectLst/>
                        <a:latin typeface="微软雅黑" panose="020B0503020204020204" charset="-122"/>
                        <a:ea typeface="微软雅黑" panose="020B0503020204020204" charset="-122"/>
                        <a:cs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E0E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rPr>
                        <a:t>复杂</a:t>
                      </a:r>
                      <a:endPar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E0E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rPr>
                        <a:t>相对简单</a:t>
                      </a:r>
                      <a:endPar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E0EE"/>
                    </a:solidFill>
                  </a:tcPr>
                </a:tc>
              </a:tr>
              <a:tr h="41846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000066"/>
                          </a:solidFill>
                          <a:effectLst/>
                          <a:latin typeface="微软雅黑" panose="020B0503020204020204" charset="-122"/>
                          <a:ea typeface="微软雅黑" panose="020B0503020204020204" charset="-122"/>
                          <a:cs typeface="宋体" panose="02010600030101010101" pitchFamily="2" charset="-122"/>
                          <a:sym typeface="+mn-ea"/>
                        </a:rPr>
                        <a:t>康复技术</a:t>
                      </a:r>
                      <a:endParaRPr kumimoji="0" lang="en-US" altLang="en-US" sz="1400" b="1" i="0" u="none" strike="noStrike" cap="none" normalizeH="0" baseline="0" smtClean="0">
                        <a:ln>
                          <a:noFill/>
                        </a:ln>
                        <a:solidFill>
                          <a:srgbClr val="000066"/>
                        </a:solidFill>
                        <a:effectLst/>
                        <a:latin typeface="微软雅黑" panose="020B0503020204020204" charset="-122"/>
                        <a:ea typeface="微软雅黑" panose="020B0503020204020204" charset="-122"/>
                        <a:cs typeface="宋体" panose="02010600030101010101" pitchFamily="2" charset="-122"/>
                        <a:sym typeface="+mn-ea"/>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rPr>
                        <a:t>高较</a:t>
                      </a:r>
                      <a:endPar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rPr>
                        <a:t>低较</a:t>
                      </a:r>
                      <a:endPar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endParaRPr>
                    </a:p>
                  </a:txBody>
                  <a:tcPr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r>
              <a:tr h="39243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000066"/>
                          </a:solidFill>
                          <a:effectLst/>
                          <a:latin typeface="微软雅黑" panose="020B0503020204020204" charset="-122"/>
                          <a:ea typeface="微软雅黑" panose="020B0503020204020204" charset="-122"/>
                          <a:cs typeface="宋体" panose="02010600030101010101" pitchFamily="2" charset="-122"/>
                        </a:rPr>
                        <a:t>人际关系</a:t>
                      </a:r>
                      <a:endParaRPr kumimoji="0" lang="en-US" altLang="en-US" sz="1400" b="1" i="0" u="none" strike="noStrike" cap="none" normalizeH="0" baseline="0" smtClean="0">
                        <a:ln>
                          <a:noFill/>
                        </a:ln>
                        <a:solidFill>
                          <a:srgbClr val="000066"/>
                        </a:solidFill>
                        <a:effectLst/>
                        <a:latin typeface="微软雅黑" panose="020B0503020204020204" charset="-122"/>
                        <a:ea typeface="微软雅黑" panose="020B0503020204020204" charset="-122"/>
                        <a:cs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E0E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rPr>
                        <a:t>淡薄</a:t>
                      </a:r>
                      <a:endPar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E0E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rPr>
                        <a:t>稳定和谐</a:t>
                      </a:r>
                      <a:endPar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endParaRPr>
                    </a:p>
                  </a:txBody>
                  <a:tcPr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E0EE"/>
                    </a:solidFill>
                  </a:tcPr>
                </a:tc>
              </a:tr>
              <a:tr h="36957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000066"/>
                          </a:solidFill>
                          <a:effectLst/>
                          <a:latin typeface="微软雅黑" panose="020B0503020204020204" charset="-122"/>
                          <a:ea typeface="微软雅黑" panose="020B0503020204020204" charset="-122"/>
                          <a:cs typeface="宋体" panose="02010600030101010101" pitchFamily="2" charset="-122"/>
                          <a:sym typeface="+mn-ea"/>
                        </a:rPr>
                        <a:t>患者参与情况</a:t>
                      </a:r>
                      <a:endParaRPr kumimoji="0" lang="en-US" altLang="en-US" sz="1400" b="1" i="0" u="none" strike="noStrike" cap="none" normalizeH="0" baseline="0" smtClean="0">
                        <a:ln>
                          <a:noFill/>
                        </a:ln>
                        <a:solidFill>
                          <a:srgbClr val="000066"/>
                        </a:solidFill>
                        <a:effectLst/>
                        <a:latin typeface="微软雅黑" panose="020B0503020204020204" charset="-122"/>
                        <a:ea typeface="微软雅黑" panose="020B0503020204020204" charset="-122"/>
                        <a:cs typeface="宋体" panose="02010600030101010101" pitchFamily="2" charset="-122"/>
                        <a:sym typeface="+mn-ea"/>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rPr>
                        <a:t>被动</a:t>
                      </a:r>
                      <a:endPar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rPr>
                        <a:t>主动</a:t>
                      </a:r>
                      <a:endPar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endParaRPr>
                    </a:p>
                  </a:txBody>
                  <a:tcPr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r>
              <a:tr h="41783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000066"/>
                          </a:solidFill>
                          <a:effectLst/>
                          <a:latin typeface="微软雅黑" panose="020B0503020204020204" charset="-122"/>
                          <a:ea typeface="微软雅黑" panose="020B0503020204020204" charset="-122"/>
                          <a:cs typeface="宋体" panose="02010600030101010101" pitchFamily="2" charset="-122"/>
                        </a:rPr>
                        <a:t>人员专业性</a:t>
                      </a:r>
                      <a:endParaRPr kumimoji="0" lang="en-US" altLang="en-US" sz="1400" b="1" i="0" u="none" strike="noStrike" cap="none" normalizeH="0" baseline="0" smtClean="0">
                        <a:ln>
                          <a:noFill/>
                        </a:ln>
                        <a:solidFill>
                          <a:srgbClr val="000066"/>
                        </a:solidFill>
                        <a:effectLst/>
                        <a:latin typeface="微软雅黑" panose="020B0503020204020204" charset="-122"/>
                        <a:ea typeface="微软雅黑" panose="020B0503020204020204" charset="-122"/>
                        <a:cs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E0E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rPr>
                        <a:t>专业性强</a:t>
                      </a:r>
                      <a:endPar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E0E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rPr>
                        <a:t>一专多能</a:t>
                      </a:r>
                      <a:endPar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endParaRPr>
                    </a:p>
                  </a:txBody>
                  <a:tcPr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E0EE"/>
                    </a:solidFill>
                  </a:tcPr>
                </a:tc>
              </a:tr>
              <a:tr h="36957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000066"/>
                          </a:solidFill>
                          <a:effectLst/>
                          <a:latin typeface="微软雅黑" panose="020B0503020204020204" charset="-122"/>
                          <a:ea typeface="微软雅黑" panose="020B0503020204020204" charset="-122"/>
                          <a:cs typeface="宋体" panose="02010600030101010101" pitchFamily="2" charset="-122"/>
                          <a:sym typeface="+mn-ea"/>
                        </a:rPr>
                        <a:t>服务人员组成</a:t>
                      </a:r>
                      <a:endParaRPr kumimoji="0" lang="en-US" altLang="en-US" sz="1400" b="1" i="0" u="none" strike="noStrike" cap="none" normalizeH="0" baseline="0" smtClean="0">
                        <a:ln>
                          <a:noFill/>
                        </a:ln>
                        <a:solidFill>
                          <a:srgbClr val="000066"/>
                        </a:solidFill>
                        <a:effectLst/>
                        <a:latin typeface="微软雅黑" panose="020B0503020204020204" charset="-122"/>
                        <a:ea typeface="微软雅黑" panose="020B0503020204020204" charset="-122"/>
                        <a:cs typeface="宋体" panose="02010600030101010101" pitchFamily="2" charset="-122"/>
                        <a:sym typeface="+mn-ea"/>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rPr>
                        <a:t>医护人员</a:t>
                      </a:r>
                      <a:endPar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rPr>
                        <a:t>康复人员</a:t>
                      </a:r>
                      <a:endPar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endParaRPr>
                    </a:p>
                  </a:txBody>
                  <a:tcPr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r>
              <a:tr h="41719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000066"/>
                          </a:solidFill>
                          <a:effectLst/>
                          <a:latin typeface="微软雅黑" panose="020B0503020204020204" charset="-122"/>
                          <a:ea typeface="微软雅黑" panose="020B0503020204020204" charset="-122"/>
                          <a:cs typeface="宋体" panose="02010600030101010101" pitchFamily="2" charset="-122"/>
                        </a:rPr>
                        <a:t>康复效果</a:t>
                      </a:r>
                      <a:endParaRPr kumimoji="0" lang="en-US" altLang="en-US" sz="1400" b="1" i="0" u="none" strike="noStrike" cap="none" normalizeH="0" baseline="0" smtClean="0">
                        <a:ln>
                          <a:noFill/>
                        </a:ln>
                        <a:solidFill>
                          <a:srgbClr val="000066"/>
                        </a:solidFill>
                        <a:effectLst/>
                        <a:latin typeface="微软雅黑" panose="020B0503020204020204" charset="-122"/>
                        <a:ea typeface="微软雅黑" panose="020B0503020204020204" charset="-122"/>
                        <a:cs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E0E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rPr>
                        <a:t>相对短期</a:t>
                      </a:r>
                      <a:endPar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E0E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rPr>
                        <a:t>持久</a:t>
                      </a:r>
                      <a:endPar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endParaRPr>
                    </a:p>
                  </a:txBody>
                  <a:tcPr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E0EE"/>
                    </a:solidFill>
                  </a:tcPr>
                </a:tc>
              </a:tr>
              <a:tr h="33401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000066"/>
                          </a:solidFill>
                          <a:effectLst/>
                          <a:latin typeface="微软雅黑" panose="020B0503020204020204" charset="-122"/>
                          <a:ea typeface="微软雅黑" panose="020B0503020204020204" charset="-122"/>
                          <a:cs typeface="宋体" panose="02010600030101010101" pitchFamily="2" charset="-122"/>
                          <a:sym typeface="+mn-ea"/>
                        </a:rPr>
                        <a:t>受益面</a:t>
                      </a:r>
                      <a:endParaRPr kumimoji="0" lang="en-US" altLang="en-US" sz="1400" b="1" i="0" u="none" strike="noStrike" cap="none" normalizeH="0" baseline="0" smtClean="0">
                        <a:ln>
                          <a:noFill/>
                        </a:ln>
                        <a:solidFill>
                          <a:srgbClr val="000066"/>
                        </a:solidFill>
                        <a:effectLst/>
                        <a:latin typeface="微软雅黑" panose="020B0503020204020204" charset="-122"/>
                        <a:ea typeface="微软雅黑" panose="020B0503020204020204" charset="-122"/>
                        <a:cs typeface="宋体" panose="02010600030101010101" pitchFamily="2" charset="-122"/>
                        <a:sym typeface="+mn-ea"/>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rPr>
                        <a:t>较小</a:t>
                      </a:r>
                      <a:endPar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rPr>
                        <a:t>大</a:t>
                      </a:r>
                      <a:endPar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endParaRPr>
                    </a:p>
                  </a:txBody>
                  <a:tcPr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7"/>
                    </a:solidFill>
                  </a:tcPr>
                </a:tc>
              </a:tr>
              <a:tr h="41846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000066"/>
                          </a:solidFill>
                          <a:effectLst/>
                          <a:latin typeface="微软雅黑" panose="020B0503020204020204" charset="-122"/>
                          <a:ea typeface="微软雅黑" panose="020B0503020204020204" charset="-122"/>
                          <a:cs typeface="宋体" panose="02010600030101010101" pitchFamily="2" charset="-122"/>
                        </a:rPr>
                        <a:t>康复费用</a:t>
                      </a:r>
                      <a:endParaRPr kumimoji="0" lang="en-US" altLang="en-US" sz="1400" b="1" i="0" u="none" strike="noStrike" cap="none" normalizeH="0" baseline="0" smtClean="0">
                        <a:ln>
                          <a:noFill/>
                        </a:ln>
                        <a:solidFill>
                          <a:srgbClr val="000066"/>
                        </a:solidFill>
                        <a:effectLst/>
                        <a:latin typeface="微软雅黑" panose="020B0503020204020204" charset="-122"/>
                        <a:ea typeface="微软雅黑" panose="020B0503020204020204" charset="-122"/>
                        <a:cs typeface="宋体" panose="02010600030101010101" pitchFamily="2" charset="-122"/>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E0E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rPr>
                        <a:t>高</a:t>
                      </a:r>
                      <a:endPar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E0E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rPr>
                        <a:t>低</a:t>
                      </a:r>
                      <a:endParaRPr kumimoji="0" lang="zh-CN" altLang="en-US" sz="1400" b="1" i="0" u="none" strike="noStrike" cap="none" normalizeH="0" baseline="0" smtClean="0">
                        <a:ln>
                          <a:noFill/>
                        </a:ln>
                        <a:solidFill>
                          <a:srgbClr val="5C5CFF"/>
                        </a:solidFill>
                        <a:effectLst/>
                        <a:latin typeface="微软雅黑" panose="020B0503020204020204" charset="-122"/>
                        <a:ea typeface="微软雅黑" panose="020B0503020204020204" charset="-122"/>
                        <a:cs typeface="宋体" panose="02010600030101010101" pitchFamily="2" charset="-122"/>
                        <a:sym typeface="+mn-ea"/>
                      </a:endParaRPr>
                    </a:p>
                  </a:txBody>
                  <a:tcPr marT="45708" marB="4570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E0EE"/>
                    </a:solidFill>
                  </a:tcPr>
                </a:tc>
              </a:tr>
            </a:tbl>
          </a:graphicData>
        </a:graphic>
      </p:graphicFrame>
      <p:sp>
        <p:nvSpPr>
          <p:cNvPr id="13360" name="文本框 99"/>
          <p:cNvSpPr txBox="1">
            <a:spLocks noChangeArrowheads="1"/>
          </p:cNvSpPr>
          <p:nvPr/>
        </p:nvSpPr>
        <p:spPr bwMode="auto">
          <a:xfrm>
            <a:off x="3337560" y="1168400"/>
            <a:ext cx="5525135" cy="504825"/>
          </a:xfrm>
          <a:prstGeom prst="rect">
            <a:avLst/>
          </a:prstGeom>
          <a:noFill/>
          <a:ln w="9525">
            <a:noFill/>
            <a:miter lim="800000"/>
          </a:ln>
        </p:spPr>
        <p:txBody>
          <a:bodyPr>
            <a:noAutofit/>
          </a:bodyPr>
          <a:lstStyle/>
          <a:p>
            <a:pPr algn="ctr" eaLnBrk="1" hangingPunct="1">
              <a:buFont typeface="Arial" panose="020B0604020202020204" pitchFamily="34" charset="0"/>
              <a:buNone/>
            </a:pPr>
            <a:r>
              <a:rPr lang="zh-CN" altLang="zh-CN" sz="2400" b="1">
                <a:latin typeface="微软雅黑" panose="020B0503020204020204" charset="-122"/>
                <a:ea typeface="微软雅黑" panose="020B0503020204020204" charset="-122"/>
              </a:rPr>
              <a:t>医疗机构康复与社区康复比较</a:t>
            </a:r>
            <a:endParaRPr lang="zh-CN" altLang="en-US" sz="24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1938020"/>
          </a:xfrm>
          <a:prstGeom prst="rect">
            <a:avLst/>
          </a:prstGeom>
          <a:noFill/>
          <a:ln>
            <a:noFill/>
          </a:ln>
        </p:spPr>
        <p:txBody>
          <a:bodyPr wrap="square" rtlCol="0" anchor="t">
            <a:spAutoFit/>
          </a:bodyPr>
          <a:lstStyle/>
          <a:p>
            <a:pPr algn="ctr"/>
            <a:r>
              <a:rPr lang="zh-CN" alt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endParaRPr lang="zh-CN" alt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康复医学专业人员的结构</a:t>
            </a: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205865" y="2216785"/>
            <a:ext cx="9895205" cy="324612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773062" y="97384"/>
            <a:ext cx="59613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任务二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康复医学专业人员的结构</a:t>
            </a:r>
            <a:endParaRPr lang="zh-CN" altLang="en-US"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4339" name="图片 1" descr="www_tuweimei_comComp_19352606_pXQZLPuKIXDl7OUb06TIm9yXppA9dEdI.jpg"/>
          <p:cNvPicPr>
            <a:picLocks noGrp="1"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1205548" y="1291273"/>
            <a:ext cx="654050" cy="1047750"/>
          </a:xfrm>
          <a:prstGeom prst="rect">
            <a:avLst/>
          </a:prstGeom>
          <a:noFill/>
          <a:ln w="9525">
            <a:noFill/>
            <a:miter lim="800000"/>
            <a:headEnd/>
            <a:tailEnd/>
          </a:ln>
        </p:spPr>
      </p:pic>
      <p:sp>
        <p:nvSpPr>
          <p:cNvPr id="13" name="Rectangle 235"/>
          <p:cNvSpPr>
            <a:spLocks noChangeArrowheads="1"/>
          </p:cNvSpPr>
          <p:nvPr/>
        </p:nvSpPr>
        <p:spPr bwMode="auto">
          <a:xfrm>
            <a:off x="1859598" y="1783080"/>
            <a:ext cx="1460500"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幼圆" panose="020105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幼圆" panose="020105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幼圆" panose="020105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幼圆" panose="02010509060101010101" pitchFamily="49" charset="-122"/>
              </a:defRPr>
            </a:lvl9pPr>
          </a:lstStyle>
          <a:p>
            <a:pPr eaLnBrk="1" fontAlgn="auto" latinLnBrk="1" hangingPunct="1">
              <a:lnSpc>
                <a:spcPct val="90000"/>
              </a:lnSpc>
              <a:spcBef>
                <a:spcPct val="0"/>
              </a:spcBef>
              <a:spcAft>
                <a:spcPts val="0"/>
              </a:spcAft>
              <a:buFontTx/>
              <a:buNone/>
              <a:defRPr/>
            </a:pPr>
            <a:r>
              <a:rPr lang="zh-CN" altLang="ko-KR" sz="2400" b="1" kern="0" dirty="0">
                <a:solidFill>
                  <a:srgbClr val="00B050"/>
                </a:solidFill>
                <a:latin typeface="黑体" panose="02010609060101010101" charset="-122"/>
                <a:ea typeface="宋体" panose="02010600030101010101" pitchFamily="2" charset="-122"/>
              </a:rPr>
              <a:t>案例导入</a:t>
            </a:r>
            <a:endParaRPr lang="zh-CN" altLang="ko-KR" sz="2400" b="1" kern="0" dirty="0">
              <a:solidFill>
                <a:srgbClr val="00B050"/>
              </a:solidFill>
              <a:latin typeface="黑体" panose="02010609060101010101" charset="-122"/>
              <a:ea typeface="宋体" panose="02010600030101010101" pitchFamily="2" charset="-122"/>
            </a:endParaRPr>
          </a:p>
        </p:txBody>
      </p:sp>
      <p:sp>
        <p:nvSpPr>
          <p:cNvPr id="3" name="文本框 2"/>
          <p:cNvSpPr txBox="1"/>
          <p:nvPr/>
        </p:nvSpPr>
        <p:spPr>
          <a:xfrm>
            <a:off x="1859915" y="2810510"/>
            <a:ext cx="8341995" cy="1938020"/>
          </a:xfrm>
          <a:prstGeom prst="rect">
            <a:avLst/>
          </a:prstGeom>
          <a:noFill/>
        </p:spPr>
        <p:txBody>
          <a:bodyPr wrap="square" rtlCol="0" anchor="t">
            <a:spAutoFit/>
          </a:bodyPr>
          <a:p>
            <a:pPr>
              <a:lnSpc>
                <a:spcPct val="150000"/>
              </a:lnSpc>
              <a:buFont typeface="Arial" panose="020B0604020202020204" pitchFamily="34" charset="0"/>
              <a:buNone/>
              <a:defRPr/>
            </a:pPr>
            <a:r>
              <a:rPr lang="en-US" altLang="zh-CN" sz="2000" b="1">
                <a:sym typeface="+mn-ea"/>
              </a:rPr>
              <a:t>    </a:t>
            </a:r>
            <a:r>
              <a:rPr lang="zh-CN" altLang="en-US" sz="2000" b="1">
                <a:sym typeface="+mn-ea"/>
              </a:rPr>
              <a:t>周围神经病患者，经过药物治疗、针灸、推拿、康复训练等半年治疗，已能去健身房跑步、打乒乓球了。康复医学对加快病人痊愈、恢复机体功能，意义十分重大。</a:t>
            </a:r>
            <a:endParaRPr lang="zh-CN" altLang="en-US" sz="2000" b="1" noProof="1">
              <a:sym typeface="+mn-ea"/>
            </a:endParaRPr>
          </a:p>
          <a:p>
            <a:pPr>
              <a:lnSpc>
                <a:spcPct val="150000"/>
              </a:lnSpc>
              <a:buFont typeface="Arial" panose="020B0604020202020204" pitchFamily="34" charset="0"/>
              <a:buNone/>
              <a:defRPr/>
            </a:pPr>
            <a:r>
              <a:rPr lang="zh-CN" altLang="en-US" sz="2000" b="1">
                <a:sym typeface="+mn-ea"/>
              </a:rPr>
              <a:t>    思考：对于该患者的康复协作小组的组成包括哪些人员？</a:t>
            </a:r>
            <a:endParaRPr lang="zh-CN" altLang="en-US" sz="2000" b="1">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141730" y="1575435"/>
            <a:ext cx="9890125" cy="461772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911492" y="97384"/>
            <a:ext cx="59613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任务二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康复医学专业人员的结构</a:t>
            </a:r>
            <a:endParaRPr lang="zh-CN" altLang="en-US"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5363" name="组合 1"/>
          <p:cNvGrpSpPr/>
          <p:nvPr/>
        </p:nvGrpSpPr>
        <p:grpSpPr bwMode="auto">
          <a:xfrm>
            <a:off x="1472883" y="980440"/>
            <a:ext cx="5399405" cy="523875"/>
            <a:chOff x="-202456" y="-101839"/>
            <a:chExt cx="5101421" cy="522288"/>
          </a:xfrm>
        </p:grpSpPr>
        <p:sp>
          <p:nvSpPr>
            <p:cNvPr id="8194" name="矩形 10"/>
            <p:cNvSpPr/>
            <p:nvPr/>
          </p:nvSpPr>
          <p:spPr>
            <a:xfrm>
              <a:off x="483293" y="-101839"/>
              <a:ext cx="4415672" cy="522288"/>
            </a:xfrm>
            <a:prstGeom prst="rect">
              <a:avLst/>
            </a:prstGeom>
            <a:solidFill>
              <a:srgbClr val="CCFF99">
                <a:alpha val="41960"/>
              </a:srgbClr>
            </a:solidFill>
            <a:ln w="25400" cap="flat" cmpd="sng">
              <a:solidFill>
                <a:srgbClr val="FFFFFF"/>
              </a:solidFill>
              <a:prstDash val="solid"/>
              <a:miter/>
              <a:headEnd type="none" w="med" len="med"/>
              <a:tailEnd type="none" w="med" len="med"/>
            </a:ln>
          </p:spPr>
          <p:txBody>
            <a:bodyPr anchor="ctr"/>
            <a:lstStyle/>
            <a:p>
              <a:pPr algn="ctr" eaLnBrk="1" latinLnBrk="1" hangingPunct="1">
                <a:buFont typeface="Wingdings" panose="05000000000000000000" pitchFamily="2" charset="2"/>
                <a:buNone/>
                <a:defRPr/>
              </a:pPr>
              <a:r>
                <a:rPr kumimoji="1" sz="2400" b="1" kern="0" dirty="0">
                  <a:solidFill>
                    <a:schemeClr val="tx1">
                      <a:lumMod val="40000"/>
                      <a:lumOff val="60000"/>
                    </a:schemeClr>
                  </a:solidFill>
                  <a:latin typeface="微软雅黑" panose="020B0503020204020204" charset="-122"/>
                  <a:ea typeface="微软雅黑" panose="020B0503020204020204" charset="-122"/>
                  <a:sym typeface="+mn-ea"/>
                </a:rPr>
                <a:t>国外康复医学专业人员的结构</a:t>
              </a:r>
              <a:endParaRPr kumimoji="1" lang="zh-CN" altLang="en-US" sz="2400" b="1" kern="0" dirty="0">
                <a:solidFill>
                  <a:schemeClr val="tx1">
                    <a:lumMod val="40000"/>
                    <a:lumOff val="60000"/>
                  </a:schemeClr>
                </a:solidFill>
                <a:latin typeface="微软雅黑" panose="020B0503020204020204" charset="-122"/>
                <a:ea typeface="微软雅黑" panose="020B0503020204020204" charset="-122"/>
                <a:sym typeface="+mn-ea"/>
              </a:endParaRPr>
            </a:p>
          </p:txBody>
        </p:sp>
        <p:sp>
          <p:nvSpPr>
            <p:cNvPr id="15377" name="五边形 6"/>
            <p:cNvSpPr>
              <a:spLocks noChangeArrowheads="1"/>
            </p:cNvSpPr>
            <p:nvPr/>
          </p:nvSpPr>
          <p:spPr bwMode="auto">
            <a:xfrm>
              <a:off x="-202456" y="-101839"/>
              <a:ext cx="935327" cy="492125"/>
            </a:xfrm>
            <a:prstGeom prst="homePlate">
              <a:avLst>
                <a:gd name="adj" fmla="val 49908"/>
              </a:avLst>
            </a:prstGeom>
            <a:solidFill>
              <a:srgbClr val="00B050"/>
            </a:solidFill>
            <a:ln w="25400">
              <a:solidFill>
                <a:srgbClr val="FFFFFF"/>
              </a:solidFill>
              <a:miter lim="800000"/>
            </a:ln>
          </p:spPr>
          <p:txBody>
            <a:bodyPr anchor="ctr"/>
            <a:lstStyle/>
            <a:p>
              <a:pPr algn="ctr" eaLnBrk="1" latinLnBrk="1" hangingPunct="1">
                <a:buFont typeface="Wingdings" panose="05000000000000000000" pitchFamily="2" charset="2"/>
                <a:buNone/>
              </a:pPr>
              <a:r>
                <a:rPr lang="zh-CN" altLang="en-US" sz="2400" b="1">
                  <a:solidFill>
                    <a:srgbClr val="FFFFFF"/>
                  </a:solidFill>
                  <a:latin typeface="黑体" panose="02010609060101010101" charset="-122"/>
                  <a:ea typeface="黑体" panose="02010609060101010101" charset="-122"/>
                </a:rPr>
                <a:t> 一、</a:t>
              </a:r>
              <a:endParaRPr lang="zh-CN" altLang="zh-CN" sz="2400" b="1">
                <a:solidFill>
                  <a:srgbClr val="FFFFFF"/>
                </a:solidFill>
                <a:latin typeface="黑体" panose="02010609060101010101" charset="-122"/>
                <a:ea typeface="黑体" panose="02010609060101010101" charset="-122"/>
              </a:endParaRPr>
            </a:p>
          </p:txBody>
        </p:sp>
      </p:grpSp>
      <p:graphicFrame>
        <p:nvGraphicFramePr>
          <p:cNvPr id="5" name="表格 4"/>
          <p:cNvGraphicFramePr/>
          <p:nvPr/>
        </p:nvGraphicFramePr>
        <p:xfrm>
          <a:off x="1382713" y="1701800"/>
          <a:ext cx="7800975" cy="4256314"/>
        </p:xfrm>
        <a:graphic>
          <a:graphicData uri="http://schemas.openxmlformats.org/drawingml/2006/table">
            <a:tbl>
              <a:tblPr firstRow="1" bandRow="1">
                <a:tableStyleId>{5940675A-B579-460E-94D1-54222C63F5DA}</a:tableStyleId>
              </a:tblPr>
              <a:tblGrid>
                <a:gridCol w="2169618"/>
                <a:gridCol w="1953101"/>
                <a:gridCol w="1880717"/>
                <a:gridCol w="1797539"/>
              </a:tblGrid>
              <a:tr h="415834">
                <a:tc>
                  <a:txBody>
                    <a:bodyPr/>
                    <a:lstStyle/>
                    <a:p>
                      <a:pPr indent="0">
                        <a:lnSpc>
                          <a:spcPct val="150000"/>
                        </a:lnSpc>
                        <a:buNone/>
                      </a:pPr>
                      <a:r>
                        <a:rPr lang="en-US" sz="1400" b="1">
                          <a:latin typeface="微软雅黑" panose="020B0503020204020204" charset="-122"/>
                          <a:ea typeface="微软雅黑" panose="020B0503020204020204" charset="-122"/>
                          <a:cs typeface="宋体" panose="02010600030101010101" pitchFamily="2" charset="-122"/>
                        </a:rPr>
                        <a:t>医疗康复专业人员</a:t>
                      </a:r>
                      <a:endParaRPr lang="en-US" altLang="en-US" sz="1400" b="1">
                        <a:latin typeface="微软雅黑" panose="020B0503020204020204" charset="-122"/>
                        <a:ea typeface="微软雅黑" panose="020B0503020204020204" charset="-122"/>
                        <a:cs typeface="宋体" panose="02010600030101010101" pitchFamily="2" charset="-122"/>
                      </a:endParaRPr>
                    </a:p>
                  </a:txBody>
                  <a:tcPr marL="68574" marR="68574" marT="0" marB="0"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1400" b="1">
                          <a:latin typeface="微软雅黑" panose="020B0503020204020204" charset="-122"/>
                          <a:ea typeface="微软雅黑" panose="020B0503020204020204" charset="-122"/>
                          <a:cs typeface="宋体" panose="02010600030101010101" pitchFamily="2" charset="-122"/>
                        </a:rPr>
                        <a:t>教育康复专业人员</a:t>
                      </a:r>
                      <a:endParaRPr lang="en-US" altLang="en-US" sz="1400" b="1">
                        <a:latin typeface="微软雅黑" panose="020B0503020204020204" charset="-122"/>
                        <a:ea typeface="微软雅黑" panose="020B0503020204020204" charset="-122"/>
                        <a:cs typeface="宋体" panose="02010600030101010101" pitchFamily="2" charset="-122"/>
                      </a:endParaRPr>
                    </a:p>
                  </a:txBody>
                  <a:tcPr marL="68574" marR="68574" marT="0" marB="0"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1400" b="1">
                          <a:latin typeface="微软雅黑" panose="020B0503020204020204" charset="-122"/>
                          <a:ea typeface="微软雅黑" panose="020B0503020204020204" charset="-122"/>
                          <a:cs typeface="宋体" panose="02010600030101010101" pitchFamily="2" charset="-122"/>
                        </a:rPr>
                        <a:t>职业康复专业人员</a:t>
                      </a:r>
                      <a:endParaRPr lang="en-US" altLang="en-US" sz="1400" b="1">
                        <a:latin typeface="微软雅黑" panose="020B0503020204020204" charset="-122"/>
                        <a:ea typeface="微软雅黑" panose="020B0503020204020204" charset="-122"/>
                        <a:cs typeface="宋体" panose="02010600030101010101" pitchFamily="2" charset="-122"/>
                      </a:endParaRPr>
                    </a:p>
                  </a:txBody>
                  <a:tcPr marL="68574" marR="68574" marT="0" marB="0"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1400" b="1">
                          <a:latin typeface="微软雅黑" panose="020B0503020204020204" charset="-122"/>
                          <a:ea typeface="微软雅黑" panose="020B0503020204020204" charset="-122"/>
                          <a:cs typeface="宋体" panose="02010600030101010101" pitchFamily="2" charset="-122"/>
                        </a:rPr>
                        <a:t>社会康复专业人员</a:t>
                      </a:r>
                      <a:endParaRPr lang="en-US" altLang="en-US" sz="1400" b="1">
                        <a:latin typeface="微软雅黑" panose="020B0503020204020204" charset="-122"/>
                        <a:ea typeface="微软雅黑" panose="020B0503020204020204" charset="-122"/>
                        <a:cs typeface="宋体" panose="02010600030101010101" pitchFamily="2" charset="-122"/>
                      </a:endParaRPr>
                    </a:p>
                  </a:txBody>
                  <a:tcPr marL="68574" marR="68574" marT="0" marB="0" anchor="ctr">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37079">
                <a:tc>
                  <a:txBody>
                    <a:bodyPr/>
                    <a:lstStyle/>
                    <a:p>
                      <a:pPr indent="0">
                        <a:lnSpc>
                          <a:spcPct val="150000"/>
                        </a:lnSpc>
                        <a:buNone/>
                      </a:pPr>
                      <a:r>
                        <a:rPr lang="en-US" sz="1400" b="1">
                          <a:latin typeface="微软雅黑" panose="020B0503020204020204" charset="-122"/>
                          <a:ea typeface="微软雅黑" panose="020B0503020204020204" charset="-122"/>
                          <a:cs typeface="宋体" panose="02010600030101010101" pitchFamily="2" charset="-122"/>
                        </a:rPr>
                        <a:t>康复医师</a:t>
                      </a:r>
                      <a:endParaRPr lang="en-US" sz="1400" b="1">
                        <a:latin typeface="微软雅黑" panose="020B0503020204020204" charset="-122"/>
                        <a:ea typeface="微软雅黑" panose="020B0503020204020204" charset="-122"/>
                        <a:cs typeface="宋体" panose="02010600030101010101" pitchFamily="2" charset="-122"/>
                      </a:endParaRPr>
                    </a:p>
                    <a:p>
                      <a:pPr indent="0">
                        <a:lnSpc>
                          <a:spcPct val="150000"/>
                        </a:lnSpc>
                        <a:buNone/>
                      </a:pPr>
                      <a:r>
                        <a:rPr lang="en-US" sz="1400" b="1">
                          <a:latin typeface="微软雅黑" panose="020B0503020204020204" charset="-122"/>
                          <a:ea typeface="微软雅黑" panose="020B0503020204020204" charset="-122"/>
                          <a:cs typeface="宋体" panose="02010600030101010101" pitchFamily="2" charset="-122"/>
                        </a:rPr>
                        <a:t>康复护士</a:t>
                      </a:r>
                      <a:endParaRPr lang="en-US" sz="1400" b="1">
                        <a:latin typeface="微软雅黑" panose="020B0503020204020204" charset="-122"/>
                        <a:ea typeface="微软雅黑" panose="020B0503020204020204" charset="-122"/>
                        <a:cs typeface="宋体" panose="02010600030101010101" pitchFamily="2" charset="-122"/>
                      </a:endParaRPr>
                    </a:p>
                    <a:p>
                      <a:pPr indent="0">
                        <a:lnSpc>
                          <a:spcPct val="150000"/>
                        </a:lnSpc>
                        <a:buNone/>
                      </a:pPr>
                      <a:r>
                        <a:rPr lang="en-US" sz="1400" b="1">
                          <a:latin typeface="微软雅黑" panose="020B0503020204020204" charset="-122"/>
                          <a:ea typeface="微软雅黑" panose="020B0503020204020204" charset="-122"/>
                          <a:cs typeface="宋体" panose="02010600030101010101" pitchFamily="2" charset="-122"/>
                        </a:rPr>
                        <a:t>物理治疗师</a:t>
                      </a:r>
                      <a:endParaRPr lang="en-US" sz="1400" b="1">
                        <a:latin typeface="微软雅黑" panose="020B0503020204020204" charset="-122"/>
                        <a:ea typeface="微软雅黑" panose="020B0503020204020204" charset="-122"/>
                        <a:cs typeface="宋体" panose="02010600030101010101" pitchFamily="2" charset="-122"/>
                      </a:endParaRPr>
                    </a:p>
                    <a:p>
                      <a:pPr indent="0">
                        <a:lnSpc>
                          <a:spcPct val="150000"/>
                        </a:lnSpc>
                        <a:buNone/>
                      </a:pPr>
                      <a:r>
                        <a:rPr lang="en-US" sz="1400" b="1">
                          <a:latin typeface="微软雅黑" panose="020B0503020204020204" charset="-122"/>
                          <a:ea typeface="微软雅黑" panose="020B0503020204020204" charset="-122"/>
                          <a:cs typeface="宋体" panose="02010600030101010101" pitchFamily="2" charset="-122"/>
                        </a:rPr>
                        <a:t>作业治疗师</a:t>
                      </a:r>
                      <a:endParaRPr lang="en-US" sz="1400" b="1">
                        <a:latin typeface="微软雅黑" panose="020B0503020204020204" charset="-122"/>
                        <a:ea typeface="微软雅黑" panose="020B0503020204020204" charset="-122"/>
                        <a:cs typeface="宋体" panose="02010600030101010101" pitchFamily="2" charset="-122"/>
                      </a:endParaRPr>
                    </a:p>
                    <a:p>
                      <a:pPr indent="0">
                        <a:lnSpc>
                          <a:spcPct val="150000"/>
                        </a:lnSpc>
                        <a:buNone/>
                      </a:pPr>
                      <a:r>
                        <a:rPr lang="en-US" sz="1400" b="1">
                          <a:latin typeface="微软雅黑" panose="020B0503020204020204" charset="-122"/>
                          <a:ea typeface="微软雅黑" panose="020B0503020204020204" charset="-122"/>
                          <a:cs typeface="宋体" panose="02010600030101010101" pitchFamily="2" charset="-122"/>
                        </a:rPr>
                        <a:t>言语治疗师</a:t>
                      </a:r>
                      <a:endParaRPr lang="en-US" sz="1400" b="1">
                        <a:latin typeface="微软雅黑" panose="020B0503020204020204" charset="-122"/>
                        <a:ea typeface="微软雅黑" panose="020B0503020204020204" charset="-122"/>
                        <a:cs typeface="宋体" panose="02010600030101010101" pitchFamily="2" charset="-122"/>
                      </a:endParaRPr>
                    </a:p>
                    <a:p>
                      <a:pPr indent="0">
                        <a:lnSpc>
                          <a:spcPct val="150000"/>
                        </a:lnSpc>
                        <a:buNone/>
                      </a:pPr>
                      <a:r>
                        <a:rPr lang="en-US" sz="1400" b="1">
                          <a:latin typeface="微软雅黑" panose="020B0503020204020204" charset="-122"/>
                          <a:ea typeface="微软雅黑" panose="020B0503020204020204" charset="-122"/>
                          <a:cs typeface="宋体" panose="02010600030101010101" pitchFamily="2" charset="-122"/>
                        </a:rPr>
                        <a:t>临床心理工作者（心理治疗师、心理测验师）</a:t>
                      </a:r>
                      <a:endParaRPr lang="en-US" sz="1400" b="1">
                        <a:latin typeface="微软雅黑" panose="020B0503020204020204" charset="-122"/>
                        <a:ea typeface="微软雅黑" panose="020B0503020204020204" charset="-122"/>
                        <a:cs typeface="宋体" panose="02010600030101010101" pitchFamily="2" charset="-122"/>
                      </a:endParaRPr>
                    </a:p>
                    <a:p>
                      <a:pPr indent="0">
                        <a:lnSpc>
                          <a:spcPct val="150000"/>
                        </a:lnSpc>
                        <a:buNone/>
                      </a:pPr>
                      <a:r>
                        <a:rPr lang="en-US" sz="1400" b="1">
                          <a:latin typeface="微软雅黑" panose="020B0503020204020204" charset="-122"/>
                          <a:ea typeface="微软雅黑" panose="020B0503020204020204" charset="-122"/>
                          <a:cs typeface="宋体" panose="02010600030101010101" pitchFamily="2" charset="-122"/>
                        </a:rPr>
                        <a:t>假肢、矫形器师</a:t>
                      </a:r>
                      <a:endParaRPr lang="en-US" sz="1400" b="1">
                        <a:latin typeface="微软雅黑" panose="020B0503020204020204" charset="-122"/>
                        <a:ea typeface="微软雅黑" panose="020B0503020204020204" charset="-122"/>
                        <a:cs typeface="宋体" panose="02010600030101010101" pitchFamily="2" charset="-122"/>
                      </a:endParaRPr>
                    </a:p>
                    <a:p>
                      <a:pPr indent="0">
                        <a:lnSpc>
                          <a:spcPct val="150000"/>
                        </a:lnSpc>
                        <a:buNone/>
                      </a:pPr>
                      <a:r>
                        <a:rPr lang="en-US" sz="1400" b="1">
                          <a:latin typeface="微软雅黑" panose="020B0503020204020204" charset="-122"/>
                          <a:ea typeface="微软雅黑" panose="020B0503020204020204" charset="-122"/>
                          <a:cs typeface="宋体" panose="02010600030101010101" pitchFamily="2" charset="-122"/>
                        </a:rPr>
                        <a:t>康复工程人员</a:t>
                      </a:r>
                      <a:endParaRPr lang="en-US" sz="1400" b="1">
                        <a:latin typeface="微软雅黑" panose="020B0503020204020204" charset="-122"/>
                        <a:ea typeface="微软雅黑" panose="020B0503020204020204" charset="-122"/>
                        <a:cs typeface="宋体" panose="02010600030101010101" pitchFamily="2" charset="-122"/>
                      </a:endParaRPr>
                    </a:p>
                    <a:p>
                      <a:pPr indent="0">
                        <a:lnSpc>
                          <a:spcPct val="150000"/>
                        </a:lnSpc>
                        <a:buNone/>
                      </a:pPr>
                      <a:r>
                        <a:rPr lang="en-US" sz="1400" b="1">
                          <a:latin typeface="微软雅黑" panose="020B0503020204020204" charset="-122"/>
                          <a:ea typeface="微软雅黑" panose="020B0503020204020204" charset="-122"/>
                          <a:cs typeface="宋体" panose="02010600030101010101" pitchFamily="2" charset="-122"/>
                        </a:rPr>
                        <a:t>文体治疗师</a:t>
                      </a:r>
                      <a:endParaRPr lang="en-US" sz="1400" b="1">
                        <a:latin typeface="微软雅黑" panose="020B0503020204020204" charset="-122"/>
                        <a:ea typeface="微软雅黑" panose="020B0503020204020204" charset="-122"/>
                        <a:cs typeface="宋体" panose="02010600030101010101" pitchFamily="2" charset="-122"/>
                      </a:endParaRPr>
                    </a:p>
                    <a:p>
                      <a:pPr indent="0">
                        <a:lnSpc>
                          <a:spcPct val="150000"/>
                        </a:lnSpc>
                        <a:buNone/>
                      </a:pPr>
                      <a:r>
                        <a:rPr lang="en-US" sz="1400" b="1">
                          <a:latin typeface="微软雅黑" panose="020B0503020204020204" charset="-122"/>
                          <a:ea typeface="微软雅黑" panose="020B0503020204020204" charset="-122"/>
                          <a:cs typeface="宋体" panose="02010600030101010101" pitchFamily="2" charset="-122"/>
                        </a:rPr>
                        <a:t>音乐治疗师</a:t>
                      </a:r>
                      <a:endParaRPr lang="en-US" sz="1400" b="1">
                        <a:latin typeface="微软雅黑" panose="020B0503020204020204" charset="-122"/>
                        <a:ea typeface="微软雅黑" panose="020B0503020204020204" charset="-122"/>
                        <a:cs typeface="宋体" panose="02010600030101010101" pitchFamily="2" charset="-122"/>
                      </a:endParaRPr>
                    </a:p>
                    <a:p>
                      <a:pPr indent="0">
                        <a:lnSpc>
                          <a:spcPct val="150000"/>
                        </a:lnSpc>
                        <a:buNone/>
                      </a:pPr>
                      <a:r>
                        <a:rPr lang="en-US" sz="1400" b="1">
                          <a:latin typeface="微软雅黑" panose="020B0503020204020204" charset="-122"/>
                          <a:ea typeface="微软雅黑" panose="020B0503020204020204" charset="-122"/>
                          <a:cs typeface="宋体" panose="02010600030101010101" pitchFamily="2" charset="-122"/>
                        </a:rPr>
                        <a:t>园艺治疗师</a:t>
                      </a:r>
                      <a:endParaRPr lang="en-US" altLang="en-US" sz="1400" b="1">
                        <a:latin typeface="微软雅黑" panose="020B0503020204020204" charset="-122"/>
                        <a:ea typeface="微软雅黑" panose="020B0503020204020204" charset="-122"/>
                        <a:cs typeface="宋体" panose="02010600030101010101" pitchFamily="2" charset="-122"/>
                      </a:endParaRPr>
                    </a:p>
                  </a:txBody>
                  <a:tcPr marL="68574" marR="68574" marT="0" marB="0"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1400" b="1">
                          <a:latin typeface="微软雅黑" panose="020B0503020204020204" charset="-122"/>
                          <a:ea typeface="微软雅黑" panose="020B0503020204020204" charset="-122"/>
                          <a:cs typeface="宋体" panose="02010600030101010101" pitchFamily="2" charset="-122"/>
                        </a:rPr>
                        <a:t>特殊教育工作者</a:t>
                      </a:r>
                      <a:endParaRPr lang="en-US" sz="1400" b="1">
                        <a:latin typeface="微软雅黑" panose="020B0503020204020204" charset="-122"/>
                        <a:ea typeface="微软雅黑" panose="020B0503020204020204" charset="-122"/>
                        <a:cs typeface="宋体" panose="02010600030101010101" pitchFamily="2" charset="-122"/>
                      </a:endParaRPr>
                    </a:p>
                    <a:p>
                      <a:pPr indent="0">
                        <a:lnSpc>
                          <a:spcPct val="150000"/>
                        </a:lnSpc>
                        <a:buNone/>
                      </a:pPr>
                      <a:r>
                        <a:rPr lang="en-US" sz="1400" b="1">
                          <a:latin typeface="微软雅黑" panose="020B0503020204020204" charset="-122"/>
                          <a:ea typeface="微软雅黑" panose="020B0503020204020204" charset="-122"/>
                          <a:cs typeface="宋体" panose="02010600030101010101" pitchFamily="2" charset="-122"/>
                        </a:rPr>
                        <a:t>教育工作者</a:t>
                      </a:r>
                      <a:endParaRPr lang="en-US" altLang="en-US" sz="1400" b="1">
                        <a:latin typeface="微软雅黑" panose="020B0503020204020204" charset="-122"/>
                        <a:ea typeface="微软雅黑" panose="020B0503020204020204" charset="-122"/>
                        <a:cs typeface="宋体" panose="02010600030101010101" pitchFamily="2" charset="-122"/>
                      </a:endParaRPr>
                    </a:p>
                  </a:txBody>
                  <a:tcPr marL="68574" marR="68574" marT="0" marB="0"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1400" b="1">
                          <a:latin typeface="微软雅黑" panose="020B0503020204020204" charset="-122"/>
                          <a:ea typeface="微软雅黑" panose="020B0503020204020204" charset="-122"/>
                          <a:cs typeface="宋体" panose="02010600030101010101" pitchFamily="2" charset="-122"/>
                        </a:rPr>
                        <a:t>职业咨询师</a:t>
                      </a:r>
                      <a:endParaRPr lang="en-US" sz="1400" b="1">
                        <a:latin typeface="微软雅黑" panose="020B0503020204020204" charset="-122"/>
                        <a:ea typeface="微软雅黑" panose="020B0503020204020204" charset="-122"/>
                        <a:cs typeface="宋体" panose="02010600030101010101" pitchFamily="2" charset="-122"/>
                      </a:endParaRPr>
                    </a:p>
                    <a:p>
                      <a:pPr indent="0">
                        <a:lnSpc>
                          <a:spcPct val="150000"/>
                        </a:lnSpc>
                        <a:buNone/>
                      </a:pPr>
                      <a:r>
                        <a:rPr lang="en-US" sz="1400" b="1">
                          <a:latin typeface="微软雅黑" panose="020B0503020204020204" charset="-122"/>
                          <a:ea typeface="微软雅黑" panose="020B0503020204020204" charset="-122"/>
                          <a:cs typeface="宋体" panose="02010600030101010101" pitchFamily="2" charset="-122"/>
                        </a:rPr>
                        <a:t>作业治疗师</a:t>
                      </a:r>
                      <a:endParaRPr lang="en-US" sz="1400" b="1">
                        <a:latin typeface="微软雅黑" panose="020B0503020204020204" charset="-122"/>
                        <a:ea typeface="微软雅黑" panose="020B0503020204020204" charset="-122"/>
                        <a:cs typeface="宋体" panose="02010600030101010101" pitchFamily="2" charset="-122"/>
                      </a:endParaRPr>
                    </a:p>
                    <a:p>
                      <a:pPr indent="0">
                        <a:lnSpc>
                          <a:spcPct val="150000"/>
                        </a:lnSpc>
                        <a:buNone/>
                      </a:pPr>
                      <a:r>
                        <a:rPr lang="en-US" sz="1400" b="1">
                          <a:latin typeface="微软雅黑" panose="020B0503020204020204" charset="-122"/>
                          <a:ea typeface="微软雅黑" panose="020B0503020204020204" charset="-122"/>
                          <a:cs typeface="宋体" panose="02010600030101010101" pitchFamily="2" charset="-122"/>
                        </a:rPr>
                        <a:t>技工师傅</a:t>
                      </a:r>
                      <a:endParaRPr lang="en-US" sz="1400" b="1">
                        <a:latin typeface="微软雅黑" panose="020B0503020204020204" charset="-122"/>
                        <a:ea typeface="微软雅黑" panose="020B0503020204020204" charset="-122"/>
                        <a:cs typeface="宋体" panose="02010600030101010101" pitchFamily="2" charset="-122"/>
                      </a:endParaRPr>
                    </a:p>
                    <a:p>
                      <a:pPr indent="0">
                        <a:lnSpc>
                          <a:spcPct val="150000"/>
                        </a:lnSpc>
                        <a:buNone/>
                      </a:pPr>
                      <a:r>
                        <a:rPr lang="en-US" sz="1400" b="1">
                          <a:latin typeface="微软雅黑" panose="020B0503020204020204" charset="-122"/>
                          <a:ea typeface="微软雅黑" panose="020B0503020204020204" charset="-122"/>
                          <a:cs typeface="宋体" panose="02010600030101010101" pitchFamily="2" charset="-122"/>
                        </a:rPr>
                        <a:t>劳动就业部门人员</a:t>
                      </a:r>
                      <a:endParaRPr lang="en-US" altLang="en-US" sz="1400" b="1">
                        <a:latin typeface="微软雅黑" panose="020B0503020204020204" charset="-122"/>
                        <a:ea typeface="微软雅黑" panose="020B0503020204020204" charset="-122"/>
                        <a:cs typeface="宋体" panose="02010600030101010101" pitchFamily="2" charset="-122"/>
                      </a:endParaRPr>
                    </a:p>
                  </a:txBody>
                  <a:tcPr marL="68574" marR="68574" marT="0" marB="0" anchor="ctr">
                    <a:lnL>
                      <a:noFill/>
                    </a:lnL>
                    <a:lnR>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nSpc>
                          <a:spcPct val="150000"/>
                        </a:lnSpc>
                        <a:buNone/>
                      </a:pPr>
                      <a:r>
                        <a:rPr lang="en-US" sz="1400" b="1">
                          <a:latin typeface="微软雅黑" panose="020B0503020204020204" charset="-122"/>
                          <a:ea typeface="微软雅黑" panose="020B0503020204020204" charset="-122"/>
                          <a:cs typeface="宋体" panose="02010600030101010101" pitchFamily="2" charset="-122"/>
                        </a:rPr>
                        <a:t>医学康复专业人员文体活动治疗师</a:t>
                      </a:r>
                      <a:endParaRPr lang="en-US" sz="1400" b="1">
                        <a:latin typeface="微软雅黑" panose="020B0503020204020204" charset="-122"/>
                        <a:ea typeface="微软雅黑" panose="020B0503020204020204" charset="-122"/>
                        <a:cs typeface="宋体" panose="02010600030101010101" pitchFamily="2" charset="-122"/>
                      </a:endParaRPr>
                    </a:p>
                    <a:p>
                      <a:pPr indent="0">
                        <a:lnSpc>
                          <a:spcPct val="150000"/>
                        </a:lnSpc>
                        <a:buNone/>
                      </a:pPr>
                      <a:r>
                        <a:rPr lang="en-US" sz="1400" b="1">
                          <a:latin typeface="微软雅黑" panose="020B0503020204020204" charset="-122"/>
                          <a:ea typeface="微软雅黑" panose="020B0503020204020204" charset="-122"/>
                          <a:cs typeface="宋体" panose="02010600030101010101" pitchFamily="2" charset="-122"/>
                        </a:rPr>
                        <a:t>舞蹈治疗师</a:t>
                      </a:r>
                      <a:endParaRPr lang="en-US" altLang="en-US" sz="1400" b="1">
                        <a:latin typeface="微软雅黑" panose="020B0503020204020204" charset="-122"/>
                        <a:ea typeface="微软雅黑" panose="020B0503020204020204" charset="-122"/>
                        <a:cs typeface="宋体" panose="02010600030101010101" pitchFamily="2" charset="-122"/>
                      </a:endParaRPr>
                    </a:p>
                  </a:txBody>
                  <a:tcPr marL="68574" marR="68574" marT="0" marB="0" anchor="ctr">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961390" y="1715770"/>
            <a:ext cx="10149840"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742582" y="97384"/>
            <a:ext cx="59613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任务二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康复医学专业人员的结构</a:t>
            </a:r>
            <a:endParaRPr lang="zh-CN" altLang="en-US"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8194" name="矩形 10"/>
          <p:cNvSpPr/>
          <p:nvPr/>
        </p:nvSpPr>
        <p:spPr>
          <a:xfrm>
            <a:off x="1725613" y="968375"/>
            <a:ext cx="4673600" cy="523875"/>
          </a:xfrm>
          <a:prstGeom prst="rect">
            <a:avLst/>
          </a:prstGeom>
          <a:solidFill>
            <a:srgbClr val="CCFF99">
              <a:alpha val="41960"/>
            </a:srgbClr>
          </a:solidFill>
          <a:ln w="25400" cap="flat" cmpd="sng">
            <a:solidFill>
              <a:srgbClr val="FFFFFF"/>
            </a:solidFill>
            <a:prstDash val="solid"/>
            <a:miter/>
            <a:headEnd type="none" w="med" len="med"/>
            <a:tailEnd type="none" w="med" len="med"/>
          </a:ln>
        </p:spPr>
        <p:txBody>
          <a:bodyPr anchor="ctr"/>
          <a:lstStyle/>
          <a:p>
            <a:pPr algn="ctr" eaLnBrk="1" latinLnBrk="1" hangingPunct="1">
              <a:buFont typeface="Wingdings" panose="05000000000000000000" pitchFamily="2" charset="2"/>
              <a:buNone/>
              <a:defRPr/>
            </a:pPr>
            <a:r>
              <a:rPr kumimoji="1" lang="zh-CN" sz="2400" b="1" kern="0" dirty="0">
                <a:solidFill>
                  <a:schemeClr val="tx1">
                    <a:lumMod val="40000"/>
                    <a:lumOff val="60000"/>
                  </a:schemeClr>
                </a:solidFill>
                <a:latin typeface="微软雅黑" panose="020B0503020204020204" charset="-122"/>
                <a:ea typeface="微软雅黑" panose="020B0503020204020204" charset="-122"/>
                <a:sym typeface="+mn-ea"/>
              </a:rPr>
              <a:t>我国</a:t>
            </a:r>
            <a:r>
              <a:rPr kumimoji="1" sz="2400" b="1" kern="0" dirty="0">
                <a:solidFill>
                  <a:schemeClr val="tx1">
                    <a:lumMod val="40000"/>
                    <a:lumOff val="60000"/>
                  </a:schemeClr>
                </a:solidFill>
                <a:latin typeface="微软雅黑" panose="020B0503020204020204" charset="-122"/>
                <a:ea typeface="微软雅黑" panose="020B0503020204020204" charset="-122"/>
                <a:sym typeface="+mn-ea"/>
              </a:rPr>
              <a:t>康复医学专业人员的结构</a:t>
            </a:r>
            <a:endParaRPr kumimoji="1" lang="zh-CN" altLang="en-US" sz="2400" b="1" kern="0" dirty="0">
              <a:solidFill>
                <a:schemeClr val="tx1">
                  <a:lumMod val="40000"/>
                  <a:lumOff val="60000"/>
                </a:schemeClr>
              </a:solidFill>
              <a:latin typeface="微软雅黑" panose="020B0503020204020204" charset="-122"/>
              <a:ea typeface="微软雅黑" panose="020B0503020204020204" charset="-122"/>
              <a:sym typeface="+mn-ea"/>
            </a:endParaRPr>
          </a:p>
        </p:txBody>
      </p:sp>
      <p:sp>
        <p:nvSpPr>
          <p:cNvPr id="16388" name="五边形 6"/>
          <p:cNvSpPr>
            <a:spLocks noChangeArrowheads="1"/>
          </p:cNvSpPr>
          <p:nvPr/>
        </p:nvSpPr>
        <p:spPr bwMode="auto">
          <a:xfrm>
            <a:off x="1039813" y="1000125"/>
            <a:ext cx="990600" cy="493713"/>
          </a:xfrm>
          <a:prstGeom prst="homePlate">
            <a:avLst>
              <a:gd name="adj" fmla="val 49938"/>
            </a:avLst>
          </a:prstGeom>
          <a:solidFill>
            <a:srgbClr val="00B050"/>
          </a:solidFill>
          <a:ln w="25400">
            <a:solidFill>
              <a:srgbClr val="FFFFFF"/>
            </a:solidFill>
            <a:miter lim="800000"/>
          </a:ln>
        </p:spPr>
        <p:txBody>
          <a:bodyPr anchor="ctr"/>
          <a:lstStyle/>
          <a:p>
            <a:pPr algn="ctr" eaLnBrk="1" latinLnBrk="1" hangingPunct="1">
              <a:buFont typeface="Wingdings" panose="05000000000000000000" pitchFamily="2" charset="2"/>
              <a:buNone/>
            </a:pPr>
            <a:r>
              <a:rPr lang="zh-CN" altLang="en-US" sz="2400" b="1">
                <a:solidFill>
                  <a:srgbClr val="FFFFFF"/>
                </a:solidFill>
                <a:latin typeface="黑体" panose="02010609060101010101" charset="-122"/>
                <a:ea typeface="黑体" panose="02010609060101010101" charset="-122"/>
              </a:rPr>
              <a:t> 二、</a:t>
            </a:r>
            <a:endParaRPr lang="zh-CN" altLang="zh-CN" sz="2400" b="1">
              <a:solidFill>
                <a:srgbClr val="FFFFFF"/>
              </a:solidFill>
              <a:latin typeface="黑体" panose="02010609060101010101" charset="-122"/>
              <a:ea typeface="黑体" panose="02010609060101010101" charset="-122"/>
            </a:endParaRPr>
          </a:p>
        </p:txBody>
      </p:sp>
      <p:sp>
        <p:nvSpPr>
          <p:cNvPr id="3" name="文本框 2"/>
          <p:cNvSpPr txBox="1"/>
          <p:nvPr/>
        </p:nvSpPr>
        <p:spPr>
          <a:xfrm>
            <a:off x="1424305" y="2048510"/>
            <a:ext cx="9213215" cy="3503295"/>
          </a:xfrm>
          <a:prstGeom prst="rect">
            <a:avLst/>
          </a:prstGeom>
          <a:noFill/>
        </p:spPr>
        <p:txBody>
          <a:bodyPr wrap="square" rtlCol="0" anchor="t">
            <a:noAutofit/>
          </a:bodyPr>
          <a:p>
            <a:pPr indent="504190" eaLnBrk="1" fontAlgn="auto" hangingPunct="1">
              <a:lnSpc>
                <a:spcPct val="150000"/>
              </a:lnSpc>
              <a:spcBef>
                <a:spcPct val="0"/>
              </a:spcBef>
              <a:spcAft>
                <a:spcPts val="0"/>
              </a:spcAft>
              <a:buClrTx/>
              <a:buFontTx/>
              <a:buNone/>
              <a:defRPr/>
            </a:pPr>
            <a:r>
              <a:rPr lang="zh-CN" altLang="en-US" sz="2000" b="1" kern="0" dirty="0">
                <a:solidFill>
                  <a:srgbClr val="000000"/>
                </a:solidFill>
                <a:latin typeface="微软雅黑" panose="020B0503020204020204" charset="-122"/>
                <a:ea typeface="微软雅黑" panose="020B0503020204020204" charset="-122"/>
                <a:sym typeface="Calibri" panose="020F0502020204030204" pitchFamily="34" charset="0"/>
              </a:rPr>
              <a:t>由于我国康复医学事业起步较晚，与国外康复专业人员的结构相比较有两个特点</a:t>
            </a:r>
            <a:r>
              <a:rPr lang="zh-CN" altLang="en-US" sz="2000" b="1" kern="0" dirty="0" smtClean="0">
                <a:solidFill>
                  <a:srgbClr val="000000"/>
                </a:solidFill>
                <a:latin typeface="微软雅黑" panose="020B0503020204020204" charset="-122"/>
                <a:ea typeface="微软雅黑" panose="020B0503020204020204" charset="-122"/>
                <a:sym typeface="Calibri" panose="020F0502020204030204" pitchFamily="34" charset="0"/>
              </a:rPr>
              <a:t>：</a:t>
            </a:r>
            <a:endParaRPr lang="en-US" altLang="zh-CN" sz="2000" b="1" kern="0" dirty="0" smtClean="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lang="zh-CN" altLang="en-US" sz="2000" b="1" kern="0" dirty="0" smtClean="0">
                <a:solidFill>
                  <a:srgbClr val="000000"/>
                </a:solidFill>
                <a:latin typeface="微软雅黑" panose="020B0503020204020204" charset="-122"/>
                <a:ea typeface="微软雅黑" panose="020B0503020204020204" charset="-122"/>
                <a:sym typeface="Calibri" panose="020F0502020204030204" pitchFamily="34" charset="0"/>
              </a:rPr>
              <a:t>一是有西医的康复医师，护士和康复治疗师，有的康复机构有中医针灸，按摩；体现了中国康复医疗的特色；</a:t>
            </a:r>
            <a:endParaRPr lang="en-US" altLang="zh-CN" sz="2000" b="1" kern="0" dirty="0" smtClean="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lang="zh-CN" altLang="en-US" sz="2000" b="1" kern="0" dirty="0" smtClean="0">
                <a:solidFill>
                  <a:srgbClr val="000000"/>
                </a:solidFill>
                <a:latin typeface="微软雅黑" panose="020B0503020204020204" charset="-122"/>
                <a:ea typeface="微软雅黑" panose="020B0503020204020204" charset="-122"/>
                <a:sym typeface="Calibri" panose="020F0502020204030204" pitchFamily="34" charset="0"/>
              </a:rPr>
              <a:t>二是培养目标是康复医学，物理治疗，作业治疗专门人才，大型康复机构亚专业分组明确，而部分基层康复机构尚没有分</a:t>
            </a:r>
            <a:r>
              <a:rPr lang="zh-CN" altLang="en-US" sz="2000" b="1" kern="0" dirty="0">
                <a:solidFill>
                  <a:srgbClr val="000000"/>
                </a:solidFill>
                <a:latin typeface="微软雅黑" panose="020B0503020204020204" charset="-122"/>
                <a:ea typeface="微软雅黑" panose="020B0503020204020204" charset="-122"/>
                <a:sym typeface="Calibri" panose="020F0502020204030204" pitchFamily="34" charset="0"/>
              </a:rPr>
              <a:t>科过细的治疗师（</a:t>
            </a:r>
            <a:r>
              <a:rPr lang="zh-CN" altLang="en-US" sz="2000" b="1" kern="0" dirty="0" smtClean="0">
                <a:solidFill>
                  <a:srgbClr val="000000"/>
                </a:solidFill>
                <a:latin typeface="微软雅黑" panose="020B0503020204020204" charset="-122"/>
                <a:ea typeface="微软雅黑" panose="020B0503020204020204" charset="-122"/>
                <a:sym typeface="Calibri" panose="020F0502020204030204" pitchFamily="34" charset="0"/>
              </a:rPr>
              <a:t>士） 。需要重视康复专业人才的培养，提高从业人员的素质。</a:t>
            </a:r>
            <a:endParaRPr lang="zh-CN" altLang="en-US" sz="2000" b="1" kern="0" dirty="0" smtClean="0">
              <a:solidFill>
                <a:srgbClr val="000000"/>
              </a:solidFill>
              <a:latin typeface="微软雅黑" panose="020B0503020204020204" charset="-122"/>
              <a:ea typeface="微软雅黑" panose="020B0503020204020204"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1938020"/>
          </a:xfrm>
          <a:prstGeom prst="rect">
            <a:avLst/>
          </a:prstGeom>
          <a:noFill/>
          <a:ln>
            <a:noFill/>
          </a:ln>
        </p:spPr>
        <p:txBody>
          <a:bodyPr wrap="square" rtlCol="0" anchor="t">
            <a:spAutoFit/>
          </a:bodyPr>
          <a:lstStyle/>
          <a:p>
            <a:pPr algn="ctr">
              <a:buClrTx/>
              <a:buSzTx/>
              <a:buNone/>
            </a:pPr>
            <a:r>
              <a:rPr lang="zh-CN" alt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a:t>
            </a:r>
            <a:r>
              <a:rPr lang="zh-CN" alt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三</a:t>
            </a:r>
            <a:endParaRPr lang="zh-CN" alt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buClrTx/>
              <a:buSzTx/>
              <a:buNone/>
            </a:pPr>
            <a:r>
              <a:rPr lang="zh-CN" alt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康复医学专业人员职责</a:t>
            </a: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300480" y="1916430"/>
            <a:ext cx="9730740" cy="405701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1033145" y="109855"/>
            <a:ext cx="5141595" cy="67246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任务三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康复医学专业人员职责</a:t>
            </a:r>
            <a:endParaRPr lang="zh-CN" altLang="en-US"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0" lvl="0" algn="l">
              <a:lnSpc>
                <a:spcPct val="100000"/>
              </a:lnSpc>
              <a:spcBef>
                <a:spcPts val="1000"/>
              </a:spcBef>
              <a:spcAft>
                <a:spcPts val="0"/>
              </a:spcAft>
              <a:buClrTx/>
              <a:buSzTx/>
              <a:buFontTx/>
              <a:buNone/>
            </a:pPr>
            <a:endParaRPr lang="zh-CN" altLang="en-US"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7411" name="图片 1" descr="www_tuweimei_comComp_19352606_pXQZLPuKIXDl7OUb06TIm9yXppA9dEdI.jpg"/>
          <p:cNvPicPr>
            <a:picLocks noGrp="1"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1300163" y="1004253"/>
            <a:ext cx="654050" cy="1047750"/>
          </a:xfrm>
          <a:prstGeom prst="rect">
            <a:avLst/>
          </a:prstGeom>
          <a:noFill/>
          <a:ln w="9525">
            <a:noFill/>
            <a:miter lim="800000"/>
            <a:headEnd/>
            <a:tailEnd/>
          </a:ln>
        </p:spPr>
      </p:pic>
      <p:sp>
        <p:nvSpPr>
          <p:cNvPr id="5" name="文本框 4"/>
          <p:cNvSpPr txBox="1"/>
          <p:nvPr/>
        </p:nvSpPr>
        <p:spPr>
          <a:xfrm>
            <a:off x="1954530" y="1456055"/>
            <a:ext cx="1433195" cy="460375"/>
          </a:xfrm>
          <a:prstGeom prst="rect">
            <a:avLst/>
          </a:prstGeom>
          <a:noFill/>
        </p:spPr>
        <p:txBody>
          <a:bodyPr wrap="square" rtlCol="0" anchor="t">
            <a:spAutoFit/>
          </a:bodyPr>
          <a:p>
            <a:r>
              <a:rPr lang="zh-CN" altLang="ko-KR" sz="2400" b="1" kern="0" dirty="0">
                <a:solidFill>
                  <a:srgbClr val="00B050"/>
                </a:solidFill>
                <a:latin typeface="黑体" panose="02010609060101010101" charset="-122"/>
                <a:ea typeface="宋体" panose="02010600030101010101" pitchFamily="2" charset="-122"/>
                <a:sym typeface="+mn-ea"/>
              </a:rPr>
              <a:t>案例导入</a:t>
            </a:r>
            <a:endParaRPr lang="zh-CN" altLang="ko-KR" sz="2400" b="1" kern="0" dirty="0">
              <a:solidFill>
                <a:srgbClr val="00B050"/>
              </a:solidFill>
              <a:latin typeface="黑体" panose="02010609060101010101" charset="-122"/>
              <a:ea typeface="宋体" panose="02010600030101010101" pitchFamily="2" charset="-122"/>
              <a:sym typeface="+mn-ea"/>
            </a:endParaRPr>
          </a:p>
        </p:txBody>
      </p:sp>
      <p:sp>
        <p:nvSpPr>
          <p:cNvPr id="6" name="文本框 5"/>
          <p:cNvSpPr txBox="1"/>
          <p:nvPr/>
        </p:nvSpPr>
        <p:spPr>
          <a:xfrm>
            <a:off x="1573530" y="2275205"/>
            <a:ext cx="8963025" cy="2999740"/>
          </a:xfrm>
          <a:prstGeom prst="rect">
            <a:avLst/>
          </a:prstGeom>
          <a:noFill/>
        </p:spPr>
        <p:txBody>
          <a:bodyPr wrap="square" rtlCol="0" anchor="t">
            <a:spAutoFit/>
          </a:bodyPr>
          <a:p>
            <a:pPr>
              <a:lnSpc>
                <a:spcPct val="150000"/>
              </a:lnSpc>
              <a:buFont typeface="Arial" panose="020B0604020202020204" pitchFamily="34" charset="0"/>
              <a:buNone/>
              <a:defRPr/>
            </a:pPr>
            <a:r>
              <a:rPr lang="en-US" altLang="zh-CN" b="1">
                <a:latin typeface="微软雅黑" panose="020B0503020204020204" charset="-122"/>
                <a:ea typeface="微软雅黑" panose="020B0503020204020204" charset="-122"/>
                <a:cs typeface="微软雅黑" panose="020B0503020204020204" charset="-122"/>
                <a:sym typeface="+mn-ea"/>
              </a:rPr>
              <a:t>        </a:t>
            </a:r>
            <a:r>
              <a:rPr lang="zh-CN" altLang="en-US" b="1">
                <a:latin typeface="微软雅黑" panose="020B0503020204020204" charset="-122"/>
                <a:ea typeface="微软雅黑" panose="020B0503020204020204" charset="-122"/>
                <a:cs typeface="微软雅黑" panose="020B0503020204020204" charset="-122"/>
                <a:sym typeface="+mn-ea"/>
              </a:rPr>
              <a:t>患者，女性，26岁，诊断：右内外踝骨折并踝关节半脱位（内固定术后）。入院时情况：患者右踝关节肿痛，活动后明显，关节活动受限，右下肢乏力，患者持双拐可持续步行时间15min，可持续站立15min，不能单脚站立，不能完全下蹲30s。由于功能活动的长期受限，患者有焦虑情绪，害怕尝试运动，且患者不敢用力。日常生活活动中梳洗、洗澡、穿裤、入厕均需在坐位下进行，步行需双拐辅助，不能独立完成上下楼梯活动；家务活动中，不能完成备餐及清洁房间，不能购物，不能完成上下公交车。 </a:t>
            </a:r>
            <a:endParaRPr lang="zh-CN" altLang="en-US" sz="1800" b="1" noProof="1">
              <a:latin typeface="微软雅黑" panose="020B0503020204020204" charset="-122"/>
              <a:ea typeface="微软雅黑" panose="020B0503020204020204" charset="-122"/>
              <a:cs typeface="微软雅黑" panose="020B0503020204020204" charset="-122"/>
              <a:sym typeface="+mn-ea"/>
            </a:endParaRPr>
          </a:p>
          <a:p>
            <a:pPr>
              <a:lnSpc>
                <a:spcPct val="150000"/>
              </a:lnSpc>
              <a:buFont typeface="Arial" panose="020B0604020202020204" pitchFamily="34" charset="0"/>
              <a:buNone/>
              <a:defRPr/>
            </a:pPr>
            <a:r>
              <a:rPr lang="zh-CN" altLang="en-US" b="1">
                <a:latin typeface="微软雅黑" panose="020B0503020204020204" charset="-122"/>
                <a:ea typeface="微软雅黑" panose="020B0503020204020204" charset="-122"/>
                <a:cs typeface="微软雅黑" panose="020B0503020204020204" charset="-122"/>
                <a:sym typeface="+mn-ea"/>
              </a:rPr>
              <a:t>       思考：该患者的康复都需要哪些专业人员的参与？各康复专业人员的职责有哪些？</a:t>
            </a:r>
            <a:endParaRPr lang="zh-CN" altLang="en-US" b="1">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322705" y="1856105"/>
            <a:ext cx="9787890" cy="411734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913397" y="117704"/>
            <a:ext cx="55568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任务三 康复医学专业人员职责</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955165" y="1243965"/>
            <a:ext cx="6096000" cy="398780"/>
          </a:xfrm>
          <a:prstGeom prst="rect">
            <a:avLst/>
          </a:prstGeom>
          <a:noFill/>
        </p:spPr>
        <p:txBody>
          <a:bodyPr wrap="square" rtlCol="0" anchor="t">
            <a:spAutoFit/>
          </a:bodyPr>
          <a:p>
            <a:pPr eaLnBrk="1" hangingPunct="1">
              <a:buFont typeface="Arial" panose="020B0604020202020204" pitchFamily="34" charset="0"/>
              <a:buNone/>
              <a:defRPr/>
            </a:pPr>
            <a:r>
              <a:rPr sz="2000" b="1" kern="0" dirty="0">
                <a:solidFill>
                  <a:srgbClr val="000000"/>
                </a:solidFill>
                <a:latin typeface="微软雅黑" panose="020B0503020204020204" charset="-122"/>
                <a:ea typeface="微软雅黑" panose="020B0503020204020204" charset="-122"/>
                <a:sym typeface="Calibri" panose="020F0502020204030204" pitchFamily="34" charset="0"/>
              </a:rPr>
              <a:t>一、康复医师（rehabilitation physiatrist）</a:t>
            </a:r>
            <a:endParaRPr lang="zh-CN" altLang="en-US" sz="2000" b="1" kern="0" dirty="0">
              <a:solidFill>
                <a:srgbClr val="000000"/>
              </a:solidFill>
              <a:latin typeface="微软雅黑" panose="020B0503020204020204" charset="-122"/>
              <a:ea typeface="微软雅黑" panose="020B0503020204020204" charset="-122"/>
              <a:sym typeface="Calibri" panose="020F0502020204030204" pitchFamily="34" charset="0"/>
            </a:endParaRPr>
          </a:p>
        </p:txBody>
      </p:sp>
      <p:sp>
        <p:nvSpPr>
          <p:cNvPr id="7" name="文本框 6"/>
          <p:cNvSpPr txBox="1"/>
          <p:nvPr/>
        </p:nvSpPr>
        <p:spPr>
          <a:xfrm>
            <a:off x="1819275" y="1985645"/>
            <a:ext cx="8873490" cy="2393315"/>
          </a:xfrm>
          <a:prstGeom prst="rect">
            <a:avLst/>
          </a:prstGeom>
          <a:noFill/>
        </p:spPr>
        <p:txBody>
          <a:bodyPr wrap="square" rtlCol="0" anchor="t">
            <a:noAutofit/>
          </a:bodyPr>
          <a:p>
            <a:pPr indent="504190" eaLnBrk="1" fontAlgn="auto" hangingPunct="1">
              <a:lnSpc>
                <a:spcPct val="150000"/>
              </a:lnSpc>
              <a:spcBef>
                <a:spcPct val="0"/>
              </a:spcBef>
              <a:spcAft>
                <a:spcPts val="0"/>
              </a:spcAft>
              <a:buClrTx/>
              <a:buFontTx/>
              <a:buNone/>
              <a:defRPr/>
            </a:pPr>
            <a:r>
              <a:rPr b="1" kern="0" dirty="0">
                <a:solidFill>
                  <a:srgbClr val="000000"/>
                </a:solidFill>
                <a:latin typeface="微软雅黑" panose="020B0503020204020204" charset="-122"/>
                <a:ea typeface="微软雅黑" panose="020B0503020204020204" charset="-122"/>
                <a:sym typeface="Calibri" panose="020F0502020204030204" pitchFamily="34" charset="0"/>
              </a:rPr>
              <a:t>是康复协作组的领导者。康复医师在康复评定中承担领导和协调、管理者的角色。</a:t>
            </a:r>
            <a:endParaRPr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b="1" kern="0" dirty="0">
                <a:solidFill>
                  <a:srgbClr val="000000"/>
                </a:solidFill>
                <a:latin typeface="微软雅黑" panose="020B0503020204020204" charset="-122"/>
                <a:ea typeface="微软雅黑" panose="020B0503020204020204" charset="-122"/>
                <a:sym typeface="Calibri" panose="020F0502020204030204" pitchFamily="34" charset="0"/>
              </a:rPr>
              <a:t>（一）接诊病人、采集病历、体格检查</a:t>
            </a:r>
            <a:endParaRPr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b="1" kern="0" dirty="0">
                <a:solidFill>
                  <a:srgbClr val="000000"/>
                </a:solidFill>
                <a:latin typeface="微软雅黑" panose="020B0503020204020204" charset="-122"/>
                <a:ea typeface="微软雅黑" panose="020B0503020204020204" charset="-122"/>
                <a:sym typeface="Calibri" panose="020F0502020204030204" pitchFamily="34" charset="0"/>
              </a:rPr>
              <a:t>（二）对住院患者负责查房和会诊，开出临床康复医嘱或做出康复处理</a:t>
            </a:r>
            <a:endParaRPr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b="1" kern="0" dirty="0">
                <a:solidFill>
                  <a:srgbClr val="000000"/>
                </a:solidFill>
                <a:latin typeface="微软雅黑" panose="020B0503020204020204" charset="-122"/>
                <a:ea typeface="微软雅黑" panose="020B0503020204020204" charset="-122"/>
                <a:sym typeface="Calibri" panose="020F0502020204030204" pitchFamily="34" charset="0"/>
              </a:rPr>
              <a:t>（三）负责各部门康复治疗工作的指导、监督和协调</a:t>
            </a:r>
            <a:endParaRPr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b="1" kern="0" dirty="0">
                <a:solidFill>
                  <a:srgbClr val="000000"/>
                </a:solidFill>
                <a:latin typeface="微软雅黑" panose="020B0503020204020204" charset="-122"/>
                <a:ea typeface="微软雅黑" panose="020B0503020204020204" charset="-122"/>
                <a:sym typeface="Calibri" panose="020F0502020204030204" pitchFamily="34" charset="0"/>
              </a:rPr>
              <a:t>（四）康复医师根据患者住院周期和功能变化情况，可反复进行中期评定</a:t>
            </a:r>
            <a:endParaRPr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b="1" kern="0" dirty="0">
                <a:solidFill>
                  <a:srgbClr val="000000"/>
                </a:solidFill>
                <a:latin typeface="微软雅黑" panose="020B0503020204020204" charset="-122"/>
                <a:ea typeface="微软雅黑" panose="020B0503020204020204" charset="-122"/>
                <a:sym typeface="Calibri" panose="020F0502020204030204" pitchFamily="34" charset="0"/>
              </a:rPr>
              <a:t>（五）主持病例讨论、出院前病例分析和总结，决定能否出院，制订出院后的康复计划</a:t>
            </a:r>
            <a:endParaRPr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b="1" kern="0" dirty="0">
                <a:solidFill>
                  <a:srgbClr val="000000"/>
                </a:solidFill>
                <a:latin typeface="微软雅黑" panose="020B0503020204020204" charset="-122"/>
                <a:ea typeface="微软雅黑" panose="020B0503020204020204" charset="-122"/>
                <a:sym typeface="Calibri" panose="020F0502020204030204" pitchFamily="34" charset="0"/>
              </a:rPr>
              <a:t>（六）康复医师负责领导本专业的康复医疗、科研和教学工作</a:t>
            </a:r>
            <a:endParaRPr lang="zh-CN" altLang="en-US" b="1" kern="0" dirty="0">
              <a:solidFill>
                <a:srgbClr val="000000"/>
              </a:solidFill>
              <a:latin typeface="微软雅黑" panose="020B0503020204020204" charset="-122"/>
              <a:ea typeface="微软雅黑" panose="020B0503020204020204"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项目二</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en-US" altLang="zh-CN" sz="1600" b="1" dirty="0">
                  <a:solidFill>
                    <a:schemeClr val="tx1"/>
                  </a:solidFill>
                  <a:latin typeface="微软雅黑" panose="020B0503020204020204" charset="-122"/>
                  <a:ea typeface="微软雅黑" panose="020B0503020204020204" charset="-122"/>
                  <a:cs typeface="黑体" panose="02010609060101010101" charset="-122"/>
                  <a:sym typeface="+mn-ea"/>
                </a:rPr>
                <a:t> </a:t>
              </a: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残疾学</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项目三</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康复医学基础</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项目四</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康复医学工作方式和流程</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项目五</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康复评定</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项目六</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康复治疗常用技术</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项目七</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康复医学科的管理</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840" y="4372610"/>
            <a:ext cx="3698875" cy="53975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charset="-122"/>
                  <a:ea typeface="字魂70号-灵悦黑体"/>
                  <a:sym typeface="华文细黑" panose="02010600040101010101" charset="-122"/>
                </a:rPr>
                <a:t>项目八</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社区康复</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4023437" y="5385106"/>
            <a:ext cx="3498580" cy="540000"/>
            <a:chOff x="1397186" y="3857714"/>
            <a:chExt cx="4055189" cy="549605"/>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项目九</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zh-CN" sz="1600" b="1" noProof="1">
                  <a:solidFill>
                    <a:schemeClr val="tx1"/>
                  </a:solidFill>
                  <a:latin typeface="微软雅黑" panose="020B0503020204020204" charset="-122"/>
                  <a:ea typeface="微软雅黑" panose="020B0503020204020204" charset="-122"/>
                </a:rPr>
                <a:t>康复医学科病历书写规范</a:t>
              </a:r>
              <a:endParaRPr lang="zh-CN" altLang="en-US" sz="1600" b="1" noProof="1">
                <a:solidFill>
                  <a:schemeClr val="tx1"/>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p:tgtEl>
                                          <p:spTgt spid="7"/>
                                        </p:tgtEl>
                                        <p:attrNameLst>
                                          <p:attrName>ppt_x</p:attrName>
                                        </p:attrNameLst>
                                      </p:cBhvr>
                                      <p:tavLst>
                                        <p:tav tm="0">
                                          <p:val>
                                            <p:strVal val="#ppt_x-#ppt_w*1.125000"/>
                                          </p:val>
                                        </p:tav>
                                        <p:tav tm="100000">
                                          <p:val>
                                            <p:strVal val="#ppt_x"/>
                                          </p:val>
                                        </p:tav>
                                      </p:tavLst>
                                    </p:anim>
                                    <p:animEffect transition="in" filter="wipe(right)">
                                      <p:cBhvr>
                                        <p:cTn id="5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922020" y="1384935"/>
            <a:ext cx="10358755" cy="481393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1083577" y="117069"/>
            <a:ext cx="55568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任务三 康复医学专业人员职责</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459" name="文本框 99"/>
          <p:cNvSpPr txBox="1">
            <a:spLocks noChangeArrowheads="1"/>
          </p:cNvSpPr>
          <p:nvPr/>
        </p:nvSpPr>
        <p:spPr bwMode="auto">
          <a:xfrm>
            <a:off x="1414780" y="896620"/>
            <a:ext cx="5080000" cy="368300"/>
          </a:xfrm>
          <a:prstGeom prst="rect">
            <a:avLst/>
          </a:prstGeom>
          <a:noFill/>
          <a:ln w="9525">
            <a:noFill/>
            <a:miter lim="800000"/>
          </a:ln>
        </p:spPr>
        <p:txBody>
          <a:bodyPr>
            <a:spAutoFit/>
          </a:bodyPr>
          <a:lstStyle/>
          <a:p>
            <a:pPr indent="266700" eaLnBrk="1" hangingPunct="1">
              <a:buFont typeface="Arial" panose="020B0604020202020204" pitchFamily="34" charset="0"/>
              <a:buNone/>
            </a:pPr>
            <a:r>
              <a:rPr lang="zh-CN" altLang="zh-CN" b="1">
                <a:latin typeface="微软雅黑" panose="020B0503020204020204" charset="-122"/>
                <a:ea typeface="微软雅黑" panose="020B0503020204020204" charset="-122"/>
              </a:rPr>
              <a:t>二、康复护士（</a:t>
            </a:r>
            <a:r>
              <a:rPr lang="en-US" altLang="zh-CN" b="1">
                <a:latin typeface="微软雅黑" panose="020B0503020204020204" charset="-122"/>
                <a:ea typeface="微软雅黑" panose="020B0503020204020204" charset="-122"/>
              </a:rPr>
              <a:t>rehabilitation nurse,RN</a:t>
            </a:r>
            <a:r>
              <a:rPr lang="zh-CN" altLang="zh-CN" b="1">
                <a:latin typeface="微软雅黑" panose="020B0503020204020204" charset="-122"/>
                <a:ea typeface="微软雅黑" panose="020B0503020204020204" charset="-122"/>
              </a:rPr>
              <a:t>）</a:t>
            </a:r>
            <a:endParaRPr lang="zh-CN" altLang="en-US" b="1">
              <a:latin typeface="微软雅黑" panose="020B0503020204020204" charset="-122"/>
              <a:ea typeface="微软雅黑" panose="020B0503020204020204" charset="-122"/>
            </a:endParaRPr>
          </a:p>
        </p:txBody>
      </p:sp>
      <p:sp>
        <p:nvSpPr>
          <p:cNvPr id="5" name="文本框 4"/>
          <p:cNvSpPr txBox="1"/>
          <p:nvPr/>
        </p:nvSpPr>
        <p:spPr>
          <a:xfrm>
            <a:off x="1082675" y="1360170"/>
            <a:ext cx="10013315" cy="5746750"/>
          </a:xfrm>
          <a:prstGeom prst="rect">
            <a:avLst/>
          </a:prstGeom>
          <a:noFill/>
        </p:spPr>
        <p:txBody>
          <a:bodyPr wrap="square" rtlCol="0" anchor="t">
            <a:noAutofit/>
          </a:bodyPr>
          <a:p>
            <a:pPr indent="504190" eaLnBrk="1" fontAlgn="auto" hangingPunct="1">
              <a:lnSpc>
                <a:spcPct val="15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康复护士在康复病区工作，负责住院患者的临床康复护理：</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（一）康复专科护士或具有资质的人员在康复护理门诊承担空气波压力治疗仪、中频治疗仪等仪器使用，还担任会诊及培训等工作。</a:t>
            </a:r>
            <a:r>
              <a:rPr sz="1400" b="1" kern="0" dirty="0" err="1" smtClean="0">
                <a:solidFill>
                  <a:srgbClr val="000000"/>
                </a:solidFill>
                <a:latin typeface="微软雅黑" panose="020B0503020204020204" charset="-122"/>
                <a:ea typeface="微软雅黑" panose="020B0503020204020204" charset="-122"/>
                <a:sym typeface="Calibri" panose="020F0502020204030204" pitchFamily="34" charset="0"/>
              </a:rPr>
              <a:t>专科护士可以给患者制定</a:t>
            </a:r>
            <a:r>
              <a:rPr lang="zh-CN" altLang="en-US" sz="1400" b="1" kern="0" dirty="0" smtClean="0">
                <a:solidFill>
                  <a:srgbClr val="000000"/>
                </a:solidFill>
                <a:latin typeface="微软雅黑" panose="020B0503020204020204" charset="-122"/>
                <a:ea typeface="微软雅黑" panose="020B0503020204020204" charset="-122"/>
                <a:sym typeface="Calibri" panose="020F0502020204030204" pitchFamily="34" charset="0"/>
              </a:rPr>
              <a:t>康复</a:t>
            </a:r>
            <a:r>
              <a:rPr sz="1400" b="1" kern="0" dirty="0" err="1" smtClean="0">
                <a:solidFill>
                  <a:srgbClr val="000000"/>
                </a:solidFill>
                <a:latin typeface="微软雅黑" panose="020B0503020204020204" charset="-122"/>
                <a:ea typeface="微软雅黑" panose="020B0503020204020204" charset="-122"/>
                <a:sym typeface="Calibri" panose="020F0502020204030204" pitchFamily="34" charset="0"/>
              </a:rPr>
              <a:t>护理计划</a:t>
            </a:r>
            <a:r>
              <a:rPr sz="1400" b="1" kern="0" dirty="0" err="1">
                <a:solidFill>
                  <a:srgbClr val="000000"/>
                </a:solidFill>
                <a:latin typeface="微软雅黑" panose="020B0503020204020204" charset="-122"/>
                <a:ea typeface="微软雅黑" panose="020B0503020204020204" charset="-122"/>
                <a:sym typeface="Calibri" panose="020F0502020204030204" pitchFamily="34" charset="0"/>
              </a:rPr>
              <a:t>，并能有效的进行随访</a:t>
            </a: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（二）在科主任和所在病区科主任、护士长的领导下进行工作。</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（三）执行基本护理任务及康复护理任务。</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（四）必须了解各种物理治疗因子，包括医疗康复的作用和康复治疗的适应症、禁忌症。熟练掌握各种技术操作，观察治疗反应，正确执行医嘱。</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（五）康复科护士能对常见疾病，根据医嘱指导病人进行各种功能训练与作业治疗训练，定期评定康复效果。</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（六）必须了解理疗、运动治疗及作业治疗等器械的基本结构、治疗原理、使用及维护方法和安全用电的防护规则。</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（七）负责对病人进行有关的物理疗法、运动疗法、作业疗法、语言疗法、心理疗法的注意事项和基本常识的宣教工作。</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（八）负责各治疗室内进修人员的实习指导，高年资护士还应负责低年资护士的工作。</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（九）负责保持治疗室环境的安静, 督促卫生员做好清洁工作。</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（十）管理好各治疗组的财产、物品，清点和做好保安工作，保证病区整齐、清洁、安静、有秩序，保证患者有良好的康复环境。</a:t>
            </a:r>
            <a:endParaRPr lang="zh-CN" altLang="en-US"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191895" y="1715770"/>
            <a:ext cx="986853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1086752" y="117704"/>
            <a:ext cx="55568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任务三 康复医学专业人员职责</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521778" y="995045"/>
            <a:ext cx="5121275" cy="398463"/>
          </a:xfrm>
          <a:prstGeom prst="rect">
            <a:avLst/>
          </a:prstGeom>
          <a:noFill/>
        </p:spPr>
        <p:txBody>
          <a:bodyPr wrap="none">
            <a:spAutoFit/>
          </a:bodyPr>
          <a:p>
            <a:pPr eaLnBrk="1" hangingPunct="1">
              <a:buFont typeface="Arial" panose="020B0604020202020204" pitchFamily="34" charset="0"/>
              <a:buNone/>
              <a:defRPr/>
            </a:pPr>
            <a:r>
              <a:rPr sz="2000" b="1" kern="0" dirty="0">
                <a:solidFill>
                  <a:srgbClr val="000000"/>
                </a:solidFill>
                <a:latin typeface="微软雅黑" panose="020B0503020204020204" charset="-122"/>
                <a:ea typeface="微软雅黑" panose="020B0503020204020204" charset="-122"/>
                <a:sym typeface="Calibri" panose="020F0502020204030204" pitchFamily="34" charset="0"/>
              </a:rPr>
              <a:t>三、物理治疗师（physical therapist,PT）</a:t>
            </a:r>
            <a:endParaRPr lang="zh-CN" altLang="en-US" sz="2000" b="1" kern="0" dirty="0">
              <a:solidFill>
                <a:srgbClr val="000000"/>
              </a:solidFill>
              <a:latin typeface="微软雅黑" panose="020B0503020204020204" charset="-122"/>
              <a:ea typeface="微软雅黑" panose="020B0503020204020204" charset="-122"/>
              <a:sym typeface="Calibri" panose="020F0502020204030204" pitchFamily="34" charset="0"/>
            </a:endParaRPr>
          </a:p>
        </p:txBody>
      </p:sp>
      <p:sp>
        <p:nvSpPr>
          <p:cNvPr id="5" name="文本框 4"/>
          <p:cNvSpPr txBox="1"/>
          <p:nvPr/>
        </p:nvSpPr>
        <p:spPr>
          <a:xfrm>
            <a:off x="1464310" y="2025015"/>
            <a:ext cx="9263380" cy="3046095"/>
          </a:xfrm>
          <a:prstGeom prst="rect">
            <a:avLst/>
          </a:prstGeom>
          <a:noFill/>
        </p:spPr>
        <p:txBody>
          <a:bodyPr wrap="square" rtlCol="0" anchor="t">
            <a:spAutoFit/>
          </a:bodyPr>
          <a:p>
            <a:pPr indent="504190" eaLnBrk="1" fontAlgn="auto" hangingPunct="1">
              <a:lnSpc>
                <a:spcPct val="150000"/>
              </a:lnSpc>
              <a:spcBef>
                <a:spcPct val="0"/>
              </a:spcBef>
              <a:spcAft>
                <a:spcPts val="0"/>
              </a:spcAft>
              <a:buClrTx/>
              <a:buFontTx/>
              <a:buNone/>
              <a:defRPr/>
            </a:pPr>
            <a:r>
              <a:rPr sz="1600" b="1" kern="0" dirty="0">
                <a:solidFill>
                  <a:srgbClr val="000000"/>
                </a:solidFill>
                <a:latin typeface="微软雅黑" panose="020B0503020204020204" charset="-122"/>
                <a:ea typeface="微软雅黑" panose="020B0503020204020204" charset="-122"/>
                <a:sym typeface="Calibri" panose="020F0502020204030204" pitchFamily="34" charset="0"/>
              </a:rPr>
              <a:t>物理治疗包括运动疗法和物理因子治疗。其工作职责可包括以下内容:</a:t>
            </a:r>
            <a:endParaRPr sz="16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600" b="1" kern="0" dirty="0">
                <a:solidFill>
                  <a:srgbClr val="000000"/>
                </a:solidFill>
                <a:latin typeface="微软雅黑" panose="020B0503020204020204" charset="-122"/>
                <a:ea typeface="微软雅黑" panose="020B0503020204020204" charset="-122"/>
                <a:sym typeface="Calibri" panose="020F0502020204030204" pitchFamily="34" charset="0"/>
              </a:rPr>
              <a:t>（一）通过关节松动术和训练重获和保持关节的活动范围。</a:t>
            </a:r>
            <a:endParaRPr sz="16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600" b="1" kern="0" dirty="0">
                <a:solidFill>
                  <a:srgbClr val="000000"/>
                </a:solidFill>
                <a:latin typeface="微软雅黑" panose="020B0503020204020204" charset="-122"/>
                <a:ea typeface="微软雅黑" panose="020B0503020204020204" charset="-122"/>
                <a:sym typeface="Calibri" panose="020F0502020204030204" pitchFamily="34" charset="0"/>
              </a:rPr>
              <a:t>（二）评估肌肉情况，进行牵伸练习及软组织的松动技术以提高肌肉弹性。</a:t>
            </a:r>
            <a:endParaRPr sz="16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600" b="1" kern="0" dirty="0">
                <a:solidFill>
                  <a:srgbClr val="000000"/>
                </a:solidFill>
                <a:latin typeface="微软雅黑" panose="020B0503020204020204" charset="-122"/>
                <a:ea typeface="微软雅黑" panose="020B0503020204020204" charset="-122"/>
                <a:sym typeface="Calibri" panose="020F0502020204030204" pitchFamily="34" charset="0"/>
              </a:rPr>
              <a:t>（三）负责运动功能评定，包括肌力、关节运动范围(ROM)、平衡能力、体位转移能力、步行能力及步态的评定。并制订和执行治疗计划。</a:t>
            </a:r>
            <a:endParaRPr sz="16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600" b="1" kern="0" dirty="0">
                <a:solidFill>
                  <a:srgbClr val="000000"/>
                </a:solidFill>
                <a:latin typeface="微软雅黑" panose="020B0503020204020204" charset="-122"/>
                <a:ea typeface="微软雅黑" panose="020B0503020204020204" charset="-122"/>
                <a:sym typeface="Calibri" panose="020F0502020204030204" pitchFamily="34" charset="0"/>
              </a:rPr>
              <a:t>（四）进行肌力的评估和量化，评估肌肉低张力或高张力，提供练习，使运动控制正常化。</a:t>
            </a:r>
            <a:endParaRPr sz="16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600" b="1" kern="0" dirty="0">
                <a:solidFill>
                  <a:srgbClr val="000000"/>
                </a:solidFill>
                <a:latin typeface="微软雅黑" panose="020B0503020204020204" charset="-122"/>
                <a:ea typeface="微软雅黑" panose="020B0503020204020204" charset="-122"/>
                <a:sym typeface="Calibri" panose="020F0502020204030204" pitchFamily="34" charset="0"/>
              </a:rPr>
              <a:t>（五）评估和训练坐位和站立位平衡，转移，运动，包括轮椅的应用和行走，借助或不借助步行器具进行渐进性步态训练，包括增加一定障碍的建筑结构，例如粗糙的地面、坡度和台阶。</a:t>
            </a:r>
            <a:endParaRPr lang="zh-CN" altLang="en-US" sz="1600" b="1" kern="0" dirty="0">
              <a:solidFill>
                <a:srgbClr val="000000"/>
              </a:solidFill>
              <a:latin typeface="微软雅黑" panose="020B0503020204020204" charset="-122"/>
              <a:ea typeface="微软雅黑" panose="020B0503020204020204"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282065" y="1715770"/>
            <a:ext cx="9638030"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1093102" y="97384"/>
            <a:ext cx="55568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任务三 康复医学专业人员职责</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614805" y="2019300"/>
            <a:ext cx="8851900" cy="3415030"/>
          </a:xfrm>
          <a:prstGeom prst="rect">
            <a:avLst/>
          </a:prstGeom>
          <a:noFill/>
        </p:spPr>
        <p:txBody>
          <a:bodyPr wrap="square" rtlCol="0" anchor="t">
            <a:spAutoFit/>
          </a:bodyPr>
          <a:p>
            <a:pPr indent="504190" eaLnBrk="1" fontAlgn="auto" hangingPunct="1">
              <a:lnSpc>
                <a:spcPct val="150000"/>
              </a:lnSpc>
              <a:spcBef>
                <a:spcPct val="0"/>
              </a:spcBef>
              <a:spcAft>
                <a:spcPts val="0"/>
              </a:spcAft>
              <a:buClrTx/>
              <a:buFontTx/>
              <a:buNone/>
              <a:defRPr/>
            </a:pPr>
            <a:r>
              <a:rPr sz="1600" b="1" kern="0" dirty="0">
                <a:solidFill>
                  <a:srgbClr val="000000"/>
                </a:solidFill>
                <a:latin typeface="微软雅黑" panose="020B0503020204020204" charset="-122"/>
                <a:ea typeface="微软雅黑" panose="020B0503020204020204" charset="-122"/>
                <a:sym typeface="Calibri" panose="020F0502020204030204" pitchFamily="34" charset="0"/>
              </a:rPr>
              <a:t>（六）评估和训练下肢矫形器和假肢的应用，以提高其步行的独立性和功能。</a:t>
            </a:r>
            <a:endParaRPr sz="16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600" b="1" kern="0" dirty="0">
                <a:solidFill>
                  <a:srgbClr val="000000"/>
                </a:solidFill>
                <a:latin typeface="微软雅黑" panose="020B0503020204020204" charset="-122"/>
                <a:ea typeface="微软雅黑" panose="020B0503020204020204" charset="-122"/>
                <a:sym typeface="Calibri" panose="020F0502020204030204" pitchFamily="34" charset="0"/>
              </a:rPr>
              <a:t>（七）评估体位改变时的依赖程度，提供运动训练以提高功能。</a:t>
            </a:r>
            <a:endParaRPr sz="16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600" b="1" kern="0" dirty="0">
                <a:solidFill>
                  <a:srgbClr val="000000"/>
                </a:solidFill>
                <a:latin typeface="微软雅黑" panose="020B0503020204020204" charset="-122"/>
                <a:ea typeface="微软雅黑" panose="020B0503020204020204" charset="-122"/>
                <a:sym typeface="Calibri" panose="020F0502020204030204" pitchFamily="34" charset="0"/>
              </a:rPr>
              <a:t>（八）进行某些肌群或全身的肌力、耐力和协调性的练习。</a:t>
            </a:r>
            <a:endParaRPr sz="16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600" b="1" kern="0" dirty="0">
                <a:solidFill>
                  <a:srgbClr val="000000"/>
                </a:solidFill>
                <a:latin typeface="微软雅黑" panose="020B0503020204020204" charset="-122"/>
                <a:ea typeface="微软雅黑" panose="020B0503020204020204" charset="-122"/>
                <a:sym typeface="Calibri" panose="020F0502020204030204" pitchFamily="34" charset="0"/>
              </a:rPr>
              <a:t>（九）评估皮肤完整性和感觉，提供皮肤护理的预防指导。</a:t>
            </a:r>
            <a:endParaRPr sz="16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600" b="1" kern="0" dirty="0">
                <a:solidFill>
                  <a:srgbClr val="000000"/>
                </a:solidFill>
                <a:latin typeface="微软雅黑" panose="020B0503020204020204" charset="-122"/>
                <a:ea typeface="微软雅黑" panose="020B0503020204020204" charset="-122"/>
                <a:sym typeface="Calibri" panose="020F0502020204030204" pitchFamily="34" charset="0"/>
              </a:rPr>
              <a:t>（十）利用物理措施处理水肿和肌肉骨骼疼痛。</a:t>
            </a:r>
            <a:endParaRPr sz="16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600" b="1" kern="0" dirty="0">
                <a:solidFill>
                  <a:srgbClr val="000000"/>
                </a:solidFill>
                <a:latin typeface="微软雅黑" panose="020B0503020204020204" charset="-122"/>
                <a:ea typeface="微软雅黑" panose="020B0503020204020204" charset="-122"/>
                <a:sym typeface="Calibri" panose="020F0502020204030204" pitchFamily="34" charset="0"/>
              </a:rPr>
              <a:t>（十一）提供各种不同物理因子治疗，例如:表浅热、深层热、冷疗、水疗、电刺激、牵拉和按摩。</a:t>
            </a:r>
            <a:endParaRPr sz="16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600" b="1" kern="0" dirty="0">
                <a:solidFill>
                  <a:srgbClr val="000000"/>
                </a:solidFill>
                <a:latin typeface="微软雅黑" panose="020B0503020204020204" charset="-122"/>
                <a:ea typeface="微软雅黑" panose="020B0503020204020204" charset="-122"/>
                <a:sym typeface="Calibri" panose="020F0502020204030204" pitchFamily="34" charset="0"/>
              </a:rPr>
              <a:t>（十二）评价全身姿态，提供教育和练习以改善状态。</a:t>
            </a:r>
            <a:endParaRPr sz="16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600" b="1" kern="0" dirty="0">
                <a:solidFill>
                  <a:srgbClr val="000000"/>
                </a:solidFill>
                <a:latin typeface="微软雅黑" panose="020B0503020204020204" charset="-122"/>
                <a:ea typeface="微软雅黑" panose="020B0503020204020204" charset="-122"/>
                <a:sym typeface="Calibri" panose="020F0502020204030204" pitchFamily="34" charset="0"/>
              </a:rPr>
              <a:t>（十三）进行肺部听诊、触诊、震动、呼吸练习、刺激性的呼吸量测量法、体位引流。</a:t>
            </a:r>
            <a:endParaRPr lang="zh-CN" altLang="en-US" sz="1600" b="1" kern="0" dirty="0">
              <a:solidFill>
                <a:srgbClr val="000000"/>
              </a:solidFill>
              <a:latin typeface="微软雅黑" panose="020B0503020204020204" charset="-122"/>
              <a:ea typeface="微软雅黑" panose="020B0503020204020204" charset="-122"/>
              <a:sym typeface="Calibri" panose="020F0502020204030204" pitchFamily="34" charset="0"/>
            </a:endParaRPr>
          </a:p>
        </p:txBody>
      </p:sp>
      <p:sp>
        <p:nvSpPr>
          <p:cNvPr id="5" name="文本框 4"/>
          <p:cNvSpPr txBox="1"/>
          <p:nvPr/>
        </p:nvSpPr>
        <p:spPr>
          <a:xfrm>
            <a:off x="1521778" y="995045"/>
            <a:ext cx="5121275" cy="398463"/>
          </a:xfrm>
          <a:prstGeom prst="rect">
            <a:avLst/>
          </a:prstGeom>
          <a:noFill/>
        </p:spPr>
        <p:txBody>
          <a:bodyPr wrap="none">
            <a:spAutoFit/>
          </a:bodyPr>
          <a:p>
            <a:pPr eaLnBrk="1" hangingPunct="1">
              <a:buFont typeface="Arial" panose="020B0604020202020204" pitchFamily="34" charset="0"/>
              <a:buNone/>
              <a:defRPr/>
            </a:pPr>
            <a:r>
              <a:rPr sz="2000" b="1" kern="0" dirty="0">
                <a:solidFill>
                  <a:srgbClr val="000000"/>
                </a:solidFill>
                <a:latin typeface="微软雅黑" panose="020B0503020204020204" charset="-122"/>
                <a:ea typeface="微软雅黑" panose="020B0503020204020204" charset="-122"/>
                <a:sym typeface="Calibri" panose="020F0502020204030204" pitchFamily="34" charset="0"/>
              </a:rPr>
              <a:t>三、物理治疗师（physical therapist,PT）</a:t>
            </a:r>
            <a:endParaRPr lang="zh-CN" altLang="en-US" sz="2000" b="1" kern="0" dirty="0">
              <a:solidFill>
                <a:srgbClr val="000000"/>
              </a:solidFill>
              <a:latin typeface="微软雅黑" panose="020B0503020204020204" charset="-122"/>
              <a:ea typeface="微软雅黑" panose="020B0503020204020204"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181735" y="1544320"/>
            <a:ext cx="9638030" cy="448691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1086752" y="97384"/>
            <a:ext cx="55568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任务三 康复医学专业人员职责</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521778" y="995045"/>
            <a:ext cx="5121275" cy="398463"/>
          </a:xfrm>
          <a:prstGeom prst="rect">
            <a:avLst/>
          </a:prstGeom>
          <a:noFill/>
        </p:spPr>
        <p:txBody>
          <a:bodyPr wrap="none">
            <a:spAutoFit/>
          </a:bodyPr>
          <a:p>
            <a:pPr eaLnBrk="1" hangingPunct="1">
              <a:buFont typeface="Arial" panose="020B0604020202020204" pitchFamily="34" charset="0"/>
              <a:buNone/>
              <a:defRPr/>
            </a:pPr>
            <a:r>
              <a:rPr sz="2000" b="1" kern="0" dirty="0">
                <a:solidFill>
                  <a:srgbClr val="000000"/>
                </a:solidFill>
                <a:latin typeface="微软雅黑" panose="020B0503020204020204" charset="-122"/>
                <a:ea typeface="微软雅黑" panose="020B0503020204020204" charset="-122"/>
                <a:sym typeface="Calibri" panose="020F0502020204030204" pitchFamily="34" charset="0"/>
              </a:rPr>
              <a:t>三、物理治疗师（physical therapist,PT）</a:t>
            </a:r>
            <a:endParaRPr lang="zh-CN" altLang="en-US" sz="2000" b="1" kern="0" dirty="0">
              <a:solidFill>
                <a:srgbClr val="000000"/>
              </a:solidFill>
              <a:latin typeface="微软雅黑" panose="020B0503020204020204" charset="-122"/>
              <a:ea typeface="微软雅黑" panose="020B0503020204020204" charset="-122"/>
              <a:sym typeface="Calibri" panose="020F0502020204030204" pitchFamily="34" charset="0"/>
            </a:endParaRPr>
          </a:p>
        </p:txBody>
      </p:sp>
      <p:sp>
        <p:nvSpPr>
          <p:cNvPr id="5" name="文本框 4"/>
          <p:cNvSpPr txBox="1"/>
          <p:nvPr/>
        </p:nvSpPr>
        <p:spPr>
          <a:xfrm>
            <a:off x="1674495" y="1909445"/>
            <a:ext cx="8471535" cy="3415030"/>
          </a:xfrm>
          <a:prstGeom prst="rect">
            <a:avLst/>
          </a:prstGeom>
          <a:noFill/>
        </p:spPr>
        <p:txBody>
          <a:bodyPr wrap="square" rtlCol="0" anchor="t">
            <a:spAutoFit/>
          </a:bodyPr>
          <a:p>
            <a:pPr indent="504190" eaLnBrk="1" fontAlgn="auto" hangingPunct="1">
              <a:lnSpc>
                <a:spcPct val="150000"/>
              </a:lnSpc>
              <a:spcBef>
                <a:spcPct val="0"/>
              </a:spcBef>
              <a:spcAft>
                <a:spcPts val="0"/>
              </a:spcAft>
              <a:buClrTx/>
              <a:buFontTx/>
              <a:buNone/>
              <a:defRPr/>
            </a:pPr>
            <a:r>
              <a:rPr sz="1600" b="1" kern="0" dirty="0">
                <a:solidFill>
                  <a:srgbClr val="000000"/>
                </a:solidFill>
                <a:latin typeface="微软雅黑" panose="020B0503020204020204" charset="-122"/>
                <a:ea typeface="微软雅黑" panose="020B0503020204020204" charset="-122"/>
                <a:sym typeface="Calibri" panose="020F0502020204030204" pitchFamily="34" charset="0"/>
              </a:rPr>
              <a:t>（十四）帮助进行家庭居住评估，排除环境障碍使患者更易于活动。 </a:t>
            </a:r>
            <a:endParaRPr sz="16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600" b="1" kern="0" dirty="0">
                <a:solidFill>
                  <a:srgbClr val="000000"/>
                </a:solidFill>
                <a:latin typeface="微软雅黑" panose="020B0503020204020204" charset="-122"/>
                <a:ea typeface="微软雅黑" panose="020B0503020204020204" charset="-122"/>
                <a:sym typeface="Calibri" panose="020F0502020204030204" pitchFamily="34" charset="0"/>
              </a:rPr>
              <a:t>（十五）评估患者轮椅需要(包括维护) 和制定个体化的轮椅处方。 </a:t>
            </a:r>
            <a:endParaRPr sz="16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600" b="1" kern="0" dirty="0">
                <a:solidFill>
                  <a:srgbClr val="000000"/>
                </a:solidFill>
                <a:latin typeface="微软雅黑" panose="020B0503020204020204" charset="-122"/>
                <a:ea typeface="微软雅黑" panose="020B0503020204020204" charset="-122"/>
                <a:sym typeface="Calibri" panose="020F0502020204030204" pitchFamily="34" charset="0"/>
              </a:rPr>
              <a:t>（十六）教导功能性应用技术，包括适宜的抬高技术、功能性力量测试和人类工程学的应用。</a:t>
            </a:r>
            <a:endParaRPr sz="16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600" b="1" kern="0" dirty="0">
                <a:solidFill>
                  <a:srgbClr val="000000"/>
                </a:solidFill>
                <a:latin typeface="微软雅黑" panose="020B0503020204020204" charset="-122"/>
                <a:ea typeface="微软雅黑" panose="020B0503020204020204" charset="-122"/>
                <a:sym typeface="Calibri" panose="020F0502020204030204" pitchFamily="34" charset="0"/>
              </a:rPr>
              <a:t>（十七）协助科研、教学和培训工作。参与病例讨论，修改和完善康复治疗计划。遵守操作规程，注意各种治疗剂量，严防差错事故。 </a:t>
            </a:r>
            <a:endParaRPr sz="16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600" b="1" kern="0" dirty="0">
                <a:solidFill>
                  <a:srgbClr val="000000"/>
                </a:solidFill>
                <a:latin typeface="微软雅黑" panose="020B0503020204020204" charset="-122"/>
                <a:ea typeface="微软雅黑" panose="020B0503020204020204" charset="-122"/>
                <a:sym typeface="Calibri" panose="020F0502020204030204" pitchFamily="34" charset="0"/>
              </a:rPr>
              <a:t>（十八）对患者及家属进行有关保持和增强运动功能的康复教育，负责理疗常识的宣教，介绍理疗注意事项。</a:t>
            </a:r>
            <a:endParaRPr sz="16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600" b="1" kern="0" dirty="0">
                <a:solidFill>
                  <a:srgbClr val="000000"/>
                </a:solidFill>
                <a:latin typeface="微软雅黑" panose="020B0503020204020204" charset="-122"/>
                <a:ea typeface="微软雅黑" panose="020B0503020204020204" charset="-122"/>
                <a:sym typeface="Calibri" panose="020F0502020204030204" pitchFamily="34" charset="0"/>
              </a:rPr>
              <a:t>（十九）观察、记录治疗效果，定期反馈给康复医师及家属。</a:t>
            </a:r>
            <a:endParaRPr lang="zh-CN" altLang="en-US" sz="1600" b="1" kern="0" dirty="0">
              <a:solidFill>
                <a:srgbClr val="000000"/>
              </a:solidFill>
              <a:latin typeface="微软雅黑" panose="020B0503020204020204" charset="-122"/>
              <a:ea typeface="微软雅黑" panose="020B0503020204020204"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080135" y="1544320"/>
            <a:ext cx="9860915" cy="448691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1079767" y="157074"/>
            <a:ext cx="55568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任务三</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康复医学专业人员职责</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403350" y="948690"/>
            <a:ext cx="6096000" cy="368300"/>
          </a:xfrm>
          <a:prstGeom prst="rect">
            <a:avLst/>
          </a:prstGeom>
          <a:noFill/>
        </p:spPr>
        <p:txBody>
          <a:bodyPr wrap="square" rtlCol="0" anchor="t">
            <a:spAutoFit/>
          </a:bodyPr>
          <a:p>
            <a:pPr indent="266700" eaLnBrk="1" hangingPunct="1">
              <a:buFont typeface="Arial" panose="020B0604020202020204" pitchFamily="34" charset="0"/>
              <a:buNone/>
            </a:pPr>
            <a:r>
              <a:rPr lang="zh-CN" altLang="zh-CN" b="1">
                <a:latin typeface="微软雅黑" panose="020B0503020204020204" charset="-122"/>
                <a:ea typeface="微软雅黑" panose="020B0503020204020204" charset="-122"/>
                <a:sym typeface="+mn-ea"/>
              </a:rPr>
              <a:t>四、作业治疗师（occupational therapist,OT）	</a:t>
            </a:r>
            <a:endParaRPr lang="zh-CN" altLang="zh-CN" b="1">
              <a:latin typeface="微软雅黑" panose="020B0503020204020204" charset="-122"/>
              <a:ea typeface="微软雅黑" panose="020B0503020204020204" charset="-122"/>
              <a:sym typeface="+mn-ea"/>
            </a:endParaRPr>
          </a:p>
        </p:txBody>
      </p:sp>
      <p:sp>
        <p:nvSpPr>
          <p:cNvPr id="5" name="文本框 4"/>
          <p:cNvSpPr txBox="1"/>
          <p:nvPr/>
        </p:nvSpPr>
        <p:spPr>
          <a:xfrm>
            <a:off x="1428750" y="1638300"/>
            <a:ext cx="9164320" cy="4292600"/>
          </a:xfrm>
          <a:prstGeom prst="rect">
            <a:avLst/>
          </a:prstGeom>
          <a:noFill/>
        </p:spPr>
        <p:txBody>
          <a:bodyPr wrap="square" rtlCol="0" anchor="t">
            <a:spAutoFit/>
          </a:bodyPr>
          <a:p>
            <a:pPr indent="504190" eaLnBrk="1" fontAlgn="auto" hangingPunct="1">
              <a:lnSpc>
                <a:spcPct val="15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作业治疗师岗位职责是在康复医师指导下执行作业治疗处方。作业治疗师通常着重于功能性活动，对康复患者提供以下治疗:</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（一）评估和训练患者的生活自理(例如衣、食、洗浴和个人卫生) 至最大独立程度，教导患者如何使用矫形器和适应性设备，需要的话，这些设备可由治疗师制作。教导患者在房屋和社区中轮椅的转移技术(例如轮椅到厕所) 。</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（二）训练患者家务操作技术，以简单改进的方法来减少疲劳和保持能量。</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（三）开发职业技术和业余兴趣，当需要改变工作或进一步教育时，向职业咨询师进行咨询。</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（四）帮助患者维持和改善关节活动范围、肌力、耐力、协调性和精细活动度，特别是上肢的功能。指导患者进行日常生活活动、感觉、知觉、认知功能训练及进行工艺治疗。</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（五）负责功能检查及评定，包括日常生活活动能力、感觉及知觉、认知能力、智力测验。训练患者感觉、感知和认识缺陷的代偿功能。</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（六）了解及评估患者家居房屋的建筑设施情况并提出无障碍环境的改造方法。</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15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（七）评估患者在社区内活动技能，训练患者调整策略和必要时运用的器械。</a:t>
            </a:r>
            <a:endParaRPr lang="zh-CN" altLang="en-US"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080135" y="1544320"/>
            <a:ext cx="9860915" cy="448691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1079767" y="157074"/>
            <a:ext cx="55568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任务三</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康复医学专业人员职责</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403350" y="948690"/>
            <a:ext cx="6096000" cy="368300"/>
          </a:xfrm>
          <a:prstGeom prst="rect">
            <a:avLst/>
          </a:prstGeom>
          <a:noFill/>
        </p:spPr>
        <p:txBody>
          <a:bodyPr wrap="square" rtlCol="0" anchor="t">
            <a:spAutoFit/>
          </a:bodyPr>
          <a:p>
            <a:pPr indent="266700" eaLnBrk="1" hangingPunct="1">
              <a:buFont typeface="Arial" panose="020B0604020202020204" pitchFamily="34" charset="0"/>
              <a:buNone/>
            </a:pPr>
            <a:r>
              <a:rPr lang="zh-CN" altLang="zh-CN" b="1">
                <a:latin typeface="微软雅黑" panose="020B0503020204020204" charset="-122"/>
                <a:ea typeface="微软雅黑" panose="020B0503020204020204" charset="-122"/>
                <a:sym typeface="+mn-ea"/>
              </a:rPr>
              <a:t>四、作业治疗师（occupational therapist,OT）	</a:t>
            </a:r>
            <a:endParaRPr lang="zh-CN" altLang="zh-CN" b="1">
              <a:latin typeface="微软雅黑" panose="020B0503020204020204" charset="-122"/>
              <a:ea typeface="微软雅黑" panose="020B0503020204020204" charset="-122"/>
              <a:sym typeface="+mn-ea"/>
            </a:endParaRPr>
          </a:p>
        </p:txBody>
      </p:sp>
      <p:sp>
        <p:nvSpPr>
          <p:cNvPr id="5" name="文本框 4"/>
          <p:cNvSpPr txBox="1"/>
          <p:nvPr/>
        </p:nvSpPr>
        <p:spPr>
          <a:xfrm>
            <a:off x="1218565" y="1802765"/>
            <a:ext cx="9164320" cy="3969385"/>
          </a:xfrm>
          <a:prstGeom prst="rect">
            <a:avLst/>
          </a:prstGeom>
          <a:noFill/>
        </p:spPr>
        <p:txBody>
          <a:bodyPr wrap="square" rtlCol="0" anchor="t">
            <a:spAutoFit/>
          </a:bodyPr>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（八）评价驾驶前及驾驶的行为和能力，必要时可运用合适的辅助设备进行再训练。</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（九）设计、编排游戏，组织患者参与游戏活动。通过演示保持患者独立性和减少过度保护并教育患者家属。</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（十）训练患者上肢假肢功能性的运用。</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（十一）评估和训练患者使用辅助技术系统(例如环境控制和计算机系统) 以及操作高科技辅助设备的能力。</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（十二）训练患者或有关人员进行设备维护。</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（十三）与言语语言病理学家和护士一起评估和处理语言困难。 </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（十四）协助科研、教学和培训工作。</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（十五）参与病例讨论，修改和完善康复治疗计划。观察、记录治疗效果，定期反馈给康复医师及家属。</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（十六）认真填写作业治疗卡，对患者的功能状态机疗效做定期总结，并制定出进一步的治疗计划。</a:t>
            </a:r>
            <a:endParaRPr lang="zh-CN" altLang="en-US"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219835" y="1544320"/>
            <a:ext cx="9571355" cy="448691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1079767" y="157074"/>
            <a:ext cx="55568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任务三</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康复医学专业人员职责</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323340" y="1662430"/>
            <a:ext cx="9374505" cy="4199890"/>
          </a:xfrm>
          <a:prstGeom prst="rect">
            <a:avLst/>
          </a:prstGeom>
          <a:noFill/>
        </p:spPr>
        <p:txBody>
          <a:bodyPr wrap="square" rtlCol="0" anchor="t">
            <a:noAutofit/>
          </a:bodyPr>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言语治疗师岗位职责是对各种言语障碍加以矫治。为言语障碍者提供各种治疗，以恢复语言沟通能力。</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（一）对患者的言语能力进行检查评定，如失语症、构音障碍、听力、吞咽功能等检查。</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（二）对神经系统病损、缺陷导致的言语交流障碍，进行言语训练。</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（三）对患者进行听理解训练，阅读理解训练，发音构音训练，言语表达训练，书写训练等。</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（四）无喉言语训练及喉切除术前言语功能咨询。</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（五）对口腔缺陷者言语交流能力训练。</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（六）指导患者使用非语音语言沟通器具。</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（七）对吞咽功能障碍者进行治疗及处理。</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（八）对患者及家人进行言语交流的康复卫生教育。</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endParaRPr lang="zh-CN" altLang="en-US"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p:txBody>
      </p:sp>
      <p:sp>
        <p:nvSpPr>
          <p:cNvPr id="2" name="文本框 1"/>
          <p:cNvSpPr txBox="1"/>
          <p:nvPr/>
        </p:nvSpPr>
        <p:spPr>
          <a:xfrm>
            <a:off x="1557338" y="984885"/>
            <a:ext cx="5141912" cy="398463"/>
          </a:xfrm>
          <a:prstGeom prst="rect">
            <a:avLst/>
          </a:prstGeom>
          <a:noFill/>
        </p:spPr>
        <p:txBody>
          <a:bodyPr wrap="none">
            <a:spAutoFit/>
          </a:bodyPr>
          <a:p>
            <a:pPr eaLnBrk="1" hangingPunct="1">
              <a:buFont typeface="Arial" panose="020B0604020202020204" pitchFamily="34" charset="0"/>
              <a:buNone/>
              <a:defRPr/>
            </a:pPr>
            <a:r>
              <a:rPr sz="2000" b="1" kern="0" dirty="0">
                <a:solidFill>
                  <a:srgbClr val="000000"/>
                </a:solidFill>
                <a:latin typeface="微软雅黑" panose="020B0503020204020204" charset="-122"/>
                <a:ea typeface="微软雅黑" panose="020B0503020204020204" charset="-122"/>
                <a:sym typeface="Calibri" panose="020F0502020204030204" pitchFamily="34" charset="0"/>
              </a:rPr>
              <a:t>五、言语治疗师（speech therapist，ST）</a:t>
            </a:r>
            <a:endParaRPr sz="2000" b="1" kern="0" dirty="0">
              <a:solidFill>
                <a:srgbClr val="000000"/>
              </a:solidFill>
              <a:latin typeface="微软雅黑" panose="020B0503020204020204" charset="-122"/>
              <a:ea typeface="微软雅黑" panose="020B0503020204020204"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080135" y="1544320"/>
            <a:ext cx="9860915" cy="448691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1079767" y="157074"/>
            <a:ext cx="55568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任务三</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康复医学专业人员职责</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403350" y="948690"/>
            <a:ext cx="6096000" cy="368300"/>
          </a:xfrm>
          <a:prstGeom prst="rect">
            <a:avLst/>
          </a:prstGeom>
          <a:noFill/>
        </p:spPr>
        <p:txBody>
          <a:bodyPr wrap="square" rtlCol="0" anchor="t">
            <a:spAutoFit/>
          </a:bodyPr>
          <a:p>
            <a:pPr eaLnBrk="1" hangingPunct="1">
              <a:buFont typeface="Arial" panose="020B0604020202020204" pitchFamily="34" charset="0"/>
              <a:buNone/>
              <a:defRPr/>
            </a:pPr>
            <a:r>
              <a:rPr b="1" kern="0" dirty="0">
                <a:solidFill>
                  <a:srgbClr val="000000"/>
                </a:solidFill>
                <a:latin typeface="微软雅黑" panose="020B0503020204020204" charset="-122"/>
                <a:ea typeface="微软雅黑" panose="020B0503020204020204" charset="-122"/>
                <a:sym typeface="Calibri" panose="020F0502020204030204" pitchFamily="34" charset="0"/>
              </a:rPr>
              <a:t>六、心理治疗师（psychologist）</a:t>
            </a:r>
            <a:endParaRPr lang="zh-CN" altLang="zh-CN" b="1">
              <a:latin typeface="微软雅黑" panose="020B0503020204020204" charset="-122"/>
              <a:ea typeface="微软雅黑" panose="020B0503020204020204" charset="-122"/>
              <a:sym typeface="+mn-ea"/>
            </a:endParaRPr>
          </a:p>
        </p:txBody>
      </p:sp>
      <p:sp>
        <p:nvSpPr>
          <p:cNvPr id="5" name="文本框 4"/>
          <p:cNvSpPr txBox="1"/>
          <p:nvPr/>
        </p:nvSpPr>
        <p:spPr>
          <a:xfrm>
            <a:off x="1588770" y="1713230"/>
            <a:ext cx="8794115" cy="4399915"/>
          </a:xfrm>
          <a:prstGeom prst="rect">
            <a:avLst/>
          </a:prstGeom>
          <a:noFill/>
        </p:spPr>
        <p:txBody>
          <a:bodyPr wrap="square" rtlCol="0" anchor="t">
            <a:spAutoFit/>
          </a:bodyPr>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心理治疗师在康复协作组内配合其他人员为患者进行必要的临床心理测验，提供心理咨询及进行必要的心理治疗，帮助协作组和患者本人恰当地确定治疗目标，以便从心理康复上促进患者全面康复。</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（一）心理咨询师在病房主治医师的指导下、科室和病房心理治疗督导师的督导下、病房心理组长的带领下开展心理治疗工作。</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（二）进行临床心理测验和评定：如精神状态测定（焦虑症、抑郁症等）、人格测验、智力测验、职业适应性测验等。</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（三）根据心理测验结果，从心理学角度对患者总的功能评估及治疗计划提供诊断及治疗意见。</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（四）对患者提供心理咨询服务，特别是对如何对待残疾，如何处理婚恋家庭问题和职业问题等提供咨询。</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endParaRPr lang="zh-CN" altLang="en-US"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080135" y="1544320"/>
            <a:ext cx="9860915" cy="448691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1079767" y="157074"/>
            <a:ext cx="55568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任务三</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康复医学专业人员职责</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403350" y="948690"/>
            <a:ext cx="6096000" cy="645160"/>
          </a:xfrm>
          <a:prstGeom prst="rect">
            <a:avLst/>
          </a:prstGeom>
          <a:noFill/>
        </p:spPr>
        <p:txBody>
          <a:bodyPr wrap="square" rtlCol="0" anchor="t">
            <a:spAutoFit/>
          </a:bodyPr>
          <a:p>
            <a:pPr indent="266700" eaLnBrk="1" hangingPunct="1">
              <a:buFont typeface="Arial" panose="020B0604020202020204" pitchFamily="34" charset="0"/>
              <a:buNone/>
            </a:pPr>
            <a:r>
              <a:rPr b="1" kern="0" dirty="0">
                <a:solidFill>
                  <a:srgbClr val="000000"/>
                </a:solidFill>
                <a:latin typeface="微软雅黑" panose="020B0503020204020204" charset="-122"/>
                <a:ea typeface="微软雅黑" panose="020B0503020204020204" charset="-122"/>
                <a:sym typeface="Calibri" panose="020F0502020204030204" pitchFamily="34" charset="0"/>
              </a:rPr>
              <a:t>七、康复工程师（rehabilitation engineers）</a:t>
            </a:r>
            <a:endParaRPr lang="zh-CN" altLang="en-US"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266700" eaLnBrk="1" hangingPunct="1">
              <a:buFont typeface="Arial" panose="020B0604020202020204" pitchFamily="34" charset="0"/>
              <a:buNone/>
            </a:pPr>
            <a:r>
              <a:rPr lang="zh-CN" altLang="zh-CN" b="1">
                <a:latin typeface="微软雅黑" panose="020B0503020204020204" charset="-122"/>
                <a:ea typeface="微软雅黑" panose="020B0503020204020204" charset="-122"/>
                <a:sym typeface="+mn-ea"/>
              </a:rPr>
              <a:t>	</a:t>
            </a:r>
            <a:endParaRPr lang="zh-CN" altLang="zh-CN" b="1">
              <a:latin typeface="微软雅黑" panose="020B0503020204020204" charset="-122"/>
              <a:ea typeface="微软雅黑" panose="020B0503020204020204" charset="-122"/>
              <a:sym typeface="+mn-ea"/>
            </a:endParaRPr>
          </a:p>
        </p:txBody>
      </p:sp>
      <p:sp>
        <p:nvSpPr>
          <p:cNvPr id="5" name="文本框 4"/>
          <p:cNvSpPr txBox="1"/>
          <p:nvPr/>
        </p:nvSpPr>
        <p:spPr>
          <a:xfrm>
            <a:off x="1489075" y="1802765"/>
            <a:ext cx="8893810" cy="3107690"/>
          </a:xfrm>
          <a:prstGeom prst="rect">
            <a:avLst/>
          </a:prstGeom>
          <a:noFill/>
        </p:spPr>
        <p:txBody>
          <a:bodyPr wrap="square" rtlCol="0" anchor="t">
            <a:spAutoFit/>
          </a:bodyPr>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康复工程师在广义上处理与康复生物工程有关的各类事宜，但目前最主要的是在假肢及矫形器具室工作，接受康复医师或矫形外科医师介绍来诊的患者，从事康复工程器具的制作。</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（一）对患者进行肢体测量及功能检查，确定假肢和矫形器的尺寸。</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（二）制作假肢和矫形器。</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（三）将做好的假肢或矫形器让患者试用，并作检查进一步修整，直至合适为止。</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（四）指导患者如何使用和保养假肢或矫形器。</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（五）根据患者使用假肢和矫形器的复查情况，如有不适或破损，进行修整和修补。</a:t>
            </a:r>
            <a:endParaRPr lang="zh-CN" altLang="en-US"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080135" y="1544320"/>
            <a:ext cx="9860915" cy="448691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1079767" y="157074"/>
            <a:ext cx="55568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任务三</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康复医学专业人员职责</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403350" y="948690"/>
            <a:ext cx="8050530" cy="368300"/>
          </a:xfrm>
          <a:prstGeom prst="rect">
            <a:avLst/>
          </a:prstGeom>
          <a:noFill/>
        </p:spPr>
        <p:txBody>
          <a:bodyPr wrap="square" rtlCol="0" anchor="t">
            <a:spAutoFit/>
          </a:bodyPr>
          <a:p>
            <a:pPr indent="266700" eaLnBrk="1" hangingPunct="1">
              <a:buFont typeface="Arial" panose="020B0604020202020204" pitchFamily="34" charset="0"/>
              <a:buNone/>
            </a:pPr>
            <a:r>
              <a:rPr b="1" kern="0" dirty="0">
                <a:solidFill>
                  <a:srgbClr val="000000"/>
                </a:solidFill>
                <a:latin typeface="微软雅黑" panose="020B0503020204020204" charset="-122"/>
                <a:ea typeface="微软雅黑" panose="020B0503020204020204" charset="-122"/>
                <a:sym typeface="Calibri" panose="020F0502020204030204" pitchFamily="34" charset="0"/>
              </a:rPr>
              <a:t>八、中医康复治疗师（chinese traditional physician or therapist）</a:t>
            </a:r>
            <a:endParaRPr lang="zh-CN" altLang="zh-CN" b="1">
              <a:latin typeface="微软雅黑" panose="020B0503020204020204" charset="-122"/>
              <a:ea typeface="微软雅黑" panose="020B0503020204020204" charset="-122"/>
              <a:sym typeface="+mn-ea"/>
            </a:endParaRPr>
          </a:p>
        </p:txBody>
      </p:sp>
      <p:sp>
        <p:nvSpPr>
          <p:cNvPr id="5" name="文本框 4"/>
          <p:cNvSpPr txBox="1"/>
          <p:nvPr/>
        </p:nvSpPr>
        <p:spPr>
          <a:xfrm>
            <a:off x="1518920" y="1802765"/>
            <a:ext cx="8863965" cy="2676525"/>
          </a:xfrm>
          <a:prstGeom prst="rect">
            <a:avLst/>
          </a:prstGeom>
          <a:noFill/>
        </p:spPr>
        <p:txBody>
          <a:bodyPr wrap="square" rtlCol="0" anchor="t">
            <a:spAutoFit/>
          </a:bodyPr>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为我国特有的康复医学专业人员，贯彻康复医疗中西医结合的原则，充分发挥传统中医学的优势。</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（一）参加康复治疗小组病例讨论会，以中医学的观点对制定患者总康复治疗计划提出建议。</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（二）负责中医会诊，对需要使用中医方法康复的患者开出中医药医嘱和处方。</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（三）对需要针灸镇痛、治疗瘫痪、麻木或其他症状和疾病的患者进行针灸治疗，促进康复。</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（四）对需要推拿按摩的疾病和患者进行治疗，以促进运动功能、感觉功能的恢复，缓解疼痛，调整内脏功能，促进复原，预防继发性疾病。</a:t>
            </a:r>
            <a:endParaRPr lang="zh-CN" altLang="en-US"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项目</a:t>
            </a: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四</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康复医学工作方式和流程</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080135" y="1544320"/>
            <a:ext cx="9860915" cy="448691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1079767" y="157074"/>
            <a:ext cx="55568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任务三</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康复医学专业人员职责</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403350" y="948690"/>
            <a:ext cx="6096000" cy="645160"/>
          </a:xfrm>
          <a:prstGeom prst="rect">
            <a:avLst/>
          </a:prstGeom>
          <a:noFill/>
        </p:spPr>
        <p:txBody>
          <a:bodyPr wrap="square" rtlCol="0" anchor="t">
            <a:spAutoFit/>
          </a:bodyPr>
          <a:p>
            <a:pPr indent="266700" eaLnBrk="1" hangingPunct="1">
              <a:buFont typeface="Arial" panose="020B0604020202020204" pitchFamily="34" charset="0"/>
              <a:buNone/>
            </a:pPr>
            <a:r>
              <a:rPr b="1" kern="0" dirty="0">
                <a:solidFill>
                  <a:srgbClr val="000000"/>
                </a:solidFill>
                <a:latin typeface="微软雅黑" panose="020B0503020204020204" charset="-122"/>
                <a:ea typeface="微软雅黑" panose="020B0503020204020204" charset="-122"/>
                <a:sym typeface="Calibri" panose="020F0502020204030204" pitchFamily="34" charset="0"/>
              </a:rPr>
              <a:t>九、社会工作者（social worker）</a:t>
            </a:r>
            <a:endParaRPr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266700" eaLnBrk="1" hangingPunct="1">
              <a:buFont typeface="Arial" panose="020B0604020202020204" pitchFamily="34" charset="0"/>
              <a:buNone/>
            </a:pPr>
            <a:r>
              <a:rPr lang="zh-CN" altLang="zh-CN" b="1">
                <a:latin typeface="微软雅黑" panose="020B0503020204020204" charset="-122"/>
                <a:ea typeface="微软雅黑" panose="020B0503020204020204" charset="-122"/>
                <a:sym typeface="+mn-ea"/>
              </a:rPr>
              <a:t>	</a:t>
            </a:r>
            <a:endParaRPr lang="zh-CN" altLang="zh-CN" b="1">
              <a:latin typeface="微软雅黑" panose="020B0503020204020204" charset="-122"/>
              <a:ea typeface="微软雅黑" panose="020B0503020204020204" charset="-122"/>
              <a:sym typeface="+mn-ea"/>
            </a:endParaRPr>
          </a:p>
        </p:txBody>
      </p:sp>
      <p:sp>
        <p:nvSpPr>
          <p:cNvPr id="5" name="文本框 4"/>
          <p:cNvSpPr txBox="1"/>
          <p:nvPr/>
        </p:nvSpPr>
        <p:spPr>
          <a:xfrm>
            <a:off x="1218565" y="1802765"/>
            <a:ext cx="9164320" cy="3107690"/>
          </a:xfrm>
          <a:prstGeom prst="rect">
            <a:avLst/>
          </a:prstGeom>
          <a:noFill/>
        </p:spPr>
        <p:txBody>
          <a:bodyPr wrap="square" rtlCol="0" anchor="t">
            <a:spAutoFit/>
          </a:bodyPr>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是促进患者社会康复的工作人员。</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（一）了解患者的生活方式，家庭状况，经济情况及社会处境，评价其回归社会需要解决的问题。</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（二）了解患者的愿望和要求，共同探讨出院后如何适应家庭生活和回归社会。帮助患者正确对待现在和将来，解决思想和态度障碍。同样向患者家属做征询意见和解说工作。</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（三）帮助患者与其家属、工作单位、街道、乡镇、福利、服务、保险、救济和社会团体取得联系，求得帮助，争取支持，为回归社会创造条件。</a:t>
            </a:r>
            <a:endParaRPr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sz="1400" b="1" kern="0" dirty="0">
                <a:solidFill>
                  <a:srgbClr val="000000"/>
                </a:solidFill>
                <a:latin typeface="微软雅黑" panose="020B0503020204020204" charset="-122"/>
                <a:ea typeface="微软雅黑" panose="020B0503020204020204" charset="-122"/>
                <a:sym typeface="Calibri" panose="020F0502020204030204" pitchFamily="34" charset="0"/>
              </a:rPr>
              <a:t>（四）随访和帮助患者，为解决困难提供服务。</a:t>
            </a:r>
            <a:endParaRPr lang="zh-CN" altLang="en-US"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080135" y="1544320"/>
            <a:ext cx="9860915" cy="448691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1079767" y="157074"/>
            <a:ext cx="55568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任务三</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康复医学专业人员职责</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403350" y="948690"/>
            <a:ext cx="6096000" cy="368300"/>
          </a:xfrm>
          <a:prstGeom prst="rect">
            <a:avLst/>
          </a:prstGeom>
          <a:noFill/>
        </p:spPr>
        <p:txBody>
          <a:bodyPr wrap="square" rtlCol="0" anchor="t">
            <a:spAutoFit/>
          </a:bodyPr>
          <a:p>
            <a:pPr indent="266700" eaLnBrk="1" hangingPunct="1">
              <a:buFont typeface="Arial" panose="020B0604020202020204" pitchFamily="34" charset="0"/>
              <a:buNone/>
            </a:pPr>
            <a:r>
              <a:rPr b="1" kern="0" dirty="0">
                <a:solidFill>
                  <a:srgbClr val="000000"/>
                </a:solidFill>
                <a:latin typeface="微软雅黑" panose="020B0503020204020204" charset="-122"/>
                <a:ea typeface="微软雅黑" panose="020B0503020204020204" charset="-122"/>
                <a:sym typeface="Calibri" panose="020F0502020204030204" pitchFamily="34" charset="0"/>
              </a:rPr>
              <a:t>十、职业咨询顾问（vocational counselor）</a:t>
            </a:r>
            <a:r>
              <a:rPr lang="zh-CN" altLang="zh-CN" b="1">
                <a:latin typeface="微软雅黑" panose="020B0503020204020204" charset="-122"/>
                <a:ea typeface="微软雅黑" panose="020B0503020204020204" charset="-122"/>
                <a:sym typeface="+mn-ea"/>
              </a:rPr>
              <a:t>	</a:t>
            </a:r>
            <a:endParaRPr lang="zh-CN" altLang="zh-CN" b="1">
              <a:latin typeface="微软雅黑" panose="020B0503020204020204" charset="-122"/>
              <a:ea typeface="微软雅黑" panose="020B0503020204020204" charset="-122"/>
              <a:sym typeface="+mn-ea"/>
            </a:endParaRPr>
          </a:p>
        </p:txBody>
      </p:sp>
      <p:sp>
        <p:nvSpPr>
          <p:cNvPr id="5" name="文本框 4"/>
          <p:cNvSpPr txBox="1"/>
          <p:nvPr/>
        </p:nvSpPr>
        <p:spPr>
          <a:xfrm>
            <a:off x="1218565" y="1802765"/>
            <a:ext cx="9164320" cy="2245360"/>
          </a:xfrm>
          <a:prstGeom prst="rect">
            <a:avLst/>
          </a:prstGeom>
          <a:noFill/>
        </p:spPr>
        <p:txBody>
          <a:bodyPr wrap="square" rtlCol="0" anchor="t">
            <a:spAutoFit/>
          </a:bodyPr>
          <a:p>
            <a:pPr indent="504190" eaLnBrk="1" fontAlgn="auto" hangingPunct="1">
              <a:lnSpc>
                <a:spcPct val="200000"/>
              </a:lnSpc>
              <a:spcBef>
                <a:spcPct val="0"/>
              </a:spcBef>
              <a:spcAft>
                <a:spcPts val="0"/>
              </a:spcAft>
              <a:buClrTx/>
              <a:buFontTx/>
              <a:buNone/>
              <a:defRPr/>
            </a:pPr>
            <a:r>
              <a:rPr lang="zh-CN" altLang="en-US" sz="1400" b="1" kern="0" dirty="0">
                <a:solidFill>
                  <a:srgbClr val="000000"/>
                </a:solidFill>
                <a:latin typeface="微软雅黑" panose="020B0503020204020204" charset="-122"/>
                <a:ea typeface="微软雅黑" panose="020B0503020204020204" charset="-122"/>
                <a:sym typeface="Calibri" panose="020F0502020204030204" pitchFamily="34" charset="0"/>
              </a:rPr>
              <a:t>是促进患者职业康复的工作人员。</a:t>
            </a:r>
            <a:endParaRPr lang="zh-CN" altLang="en-US"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lang="zh-CN" altLang="en-US" sz="1400" b="1" kern="0" dirty="0">
                <a:solidFill>
                  <a:srgbClr val="000000"/>
                </a:solidFill>
                <a:latin typeface="微软雅黑" panose="020B0503020204020204" charset="-122"/>
                <a:ea typeface="微软雅黑" panose="020B0503020204020204" charset="-122"/>
                <a:sym typeface="Calibri" panose="020F0502020204030204" pitchFamily="34" charset="0"/>
              </a:rPr>
              <a:t>（一）了解患者的职业兴趣，评定患者的职业基础和就业能力。</a:t>
            </a:r>
            <a:endParaRPr lang="zh-CN" altLang="en-US"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lang="zh-CN" altLang="en-US" sz="1400" b="1" kern="0" dirty="0">
                <a:solidFill>
                  <a:srgbClr val="000000"/>
                </a:solidFill>
                <a:latin typeface="微软雅黑" panose="020B0503020204020204" charset="-122"/>
                <a:ea typeface="微软雅黑" panose="020B0503020204020204" charset="-122"/>
                <a:sym typeface="Calibri" panose="020F0502020204030204" pitchFamily="34" charset="0"/>
              </a:rPr>
              <a:t>（二）为新就业和改变职业的患者提供咨询服务。</a:t>
            </a:r>
            <a:endParaRPr lang="zh-CN" altLang="en-US"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lang="zh-CN" altLang="en-US" sz="1400" b="1" kern="0" dirty="0">
                <a:solidFill>
                  <a:srgbClr val="000000"/>
                </a:solidFill>
                <a:latin typeface="微软雅黑" panose="020B0503020204020204" charset="-122"/>
                <a:ea typeface="微软雅黑" panose="020B0503020204020204" charset="-122"/>
                <a:sym typeface="Calibri" panose="020F0502020204030204" pitchFamily="34" charset="0"/>
              </a:rPr>
              <a:t>（三）组织求职技能训练，开展工作态度和劳动纪律等方面的教育及就业训练。</a:t>
            </a:r>
            <a:endParaRPr lang="zh-CN" altLang="en-US"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a:p>
            <a:pPr indent="504190" eaLnBrk="1" fontAlgn="auto" hangingPunct="1">
              <a:lnSpc>
                <a:spcPct val="200000"/>
              </a:lnSpc>
              <a:spcBef>
                <a:spcPct val="0"/>
              </a:spcBef>
              <a:spcAft>
                <a:spcPts val="0"/>
              </a:spcAft>
              <a:buClrTx/>
              <a:buFontTx/>
              <a:buNone/>
              <a:defRPr/>
            </a:pPr>
            <a:r>
              <a:rPr lang="zh-CN" altLang="en-US" sz="1400" b="1" kern="0" dirty="0">
                <a:solidFill>
                  <a:srgbClr val="000000"/>
                </a:solidFill>
                <a:latin typeface="微软雅黑" panose="020B0503020204020204" charset="-122"/>
                <a:ea typeface="微软雅黑" panose="020B0503020204020204" charset="-122"/>
                <a:sym typeface="Calibri" panose="020F0502020204030204" pitchFamily="34" charset="0"/>
              </a:rPr>
              <a:t>（四）帮助患者联系职业，提供就业信息。</a:t>
            </a:r>
            <a:endParaRPr lang="zh-CN" altLang="en-US"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024380"/>
            <a:ext cx="7609840" cy="2306955"/>
          </a:xfrm>
          <a:prstGeom prst="rect">
            <a:avLst/>
          </a:prstGeom>
          <a:noFill/>
          <a:ln>
            <a:noFill/>
          </a:ln>
        </p:spPr>
        <p:txBody>
          <a:bodyPr wrap="square" rtlCol="0" anchor="t">
            <a:spAutoFit/>
          </a:bodyPr>
          <a:lstStyle/>
          <a:p>
            <a:pPr algn="ctr">
              <a:lnSpc>
                <a:spcPct val="150000"/>
              </a:lnSpc>
              <a:buClrTx/>
              <a:buSzTx/>
              <a:buNone/>
            </a:pPr>
            <a:r>
              <a:rPr lang="zh-CN" alt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a:t>
            </a:r>
            <a:r>
              <a:rPr lang="zh-CN" alt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四</a:t>
            </a:r>
            <a:endParaRPr lang="zh-CN" alt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lnSpc>
                <a:spcPct val="150000"/>
              </a:lnSpc>
              <a:buClrTx/>
              <a:buSzTx/>
              <a:buNone/>
            </a:pPr>
            <a:r>
              <a:rPr lang="zh-CN" alt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康复</a:t>
            </a:r>
            <a:r>
              <a:rPr lang="zh-CN" alt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sym typeface="+mn-ea"/>
              </a:rPr>
              <a:t>医学的工作方式和流程</a:t>
            </a:r>
            <a:endParaRPr lang="zh-CN" alt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080135" y="1544320"/>
            <a:ext cx="9860915" cy="448691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615582" y="157074"/>
            <a:ext cx="6520815" cy="4591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ctr" eaLnBrk="1" hangingPunct="1"/>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任务四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康复医学的工作方式和流程</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569720" y="2005330"/>
            <a:ext cx="8813165" cy="3107690"/>
          </a:xfrm>
          <a:prstGeom prst="rect">
            <a:avLst/>
          </a:prstGeom>
          <a:noFill/>
        </p:spPr>
        <p:txBody>
          <a:bodyPr wrap="square" rtlCol="0" anchor="t">
            <a:spAutoFit/>
          </a:bodyPr>
          <a:p>
            <a:pPr>
              <a:lnSpc>
                <a:spcPct val="200000"/>
              </a:lnSpc>
              <a:buFont typeface="Arial" panose="020B0604020202020204" pitchFamily="34" charset="0"/>
              <a:buNone/>
              <a:defRPr/>
            </a:pPr>
            <a:r>
              <a:rPr lang="en-US" altLang="zh-CN" sz="1400" b="1">
                <a:latin typeface="微软雅黑" panose="020B0503020204020204" charset="-122"/>
                <a:ea typeface="微软雅黑" panose="020B0503020204020204" charset="-122"/>
                <a:cs typeface="微软雅黑" panose="020B0503020204020204" charset="-122"/>
                <a:sym typeface="+mn-ea"/>
              </a:rPr>
              <a:t>        </a:t>
            </a:r>
            <a:r>
              <a:rPr lang="zh-CN" altLang="en-US" sz="1400" b="1">
                <a:latin typeface="微软雅黑" panose="020B0503020204020204" charset="-122"/>
                <a:ea typeface="微软雅黑" panose="020B0503020204020204" charset="-122"/>
                <a:cs typeface="微软雅黑" panose="020B0503020204020204" charset="-122"/>
                <a:sym typeface="+mn-ea"/>
              </a:rPr>
              <a:t>患者，男性，48岁，4日前因车祸造成颅脑损伤，经手术治疗生命体征稳定。现患者处于意识模糊状态，查体欠合作，肢体活动受限，既往有高血压动脉硬化病史，体格检查：体温36℃，呼吸28次/分，脉搏95次/分，心率95次/分，血压138/98mmHg,神经系统查体：意识模糊，双侧瞳孔对光反射存在，左侧上肢肌力1级，下肢肌力2级，右侧肢体肌力肌张力正常，左侧膝反射减弱，左下肢巴氏征（+），脑膜刺激征（+），血象检查：WBC8.0×109/L，中性粒细胞比例上升，尿常规正常，血糖正常，血性脑脊液，细胞数、糖均略升高，脑CT检查右侧额叶区点片状略高密度影，无颅骨骨折线及颅骨缺损。</a:t>
            </a:r>
            <a:endParaRPr lang="zh-CN" altLang="en-US" sz="1400" b="1" noProof="1">
              <a:latin typeface="微软雅黑" panose="020B0503020204020204" charset="-122"/>
              <a:ea typeface="微软雅黑" panose="020B0503020204020204" charset="-122"/>
              <a:cs typeface="微软雅黑" panose="020B0503020204020204" charset="-122"/>
              <a:sym typeface="+mn-ea"/>
            </a:endParaRPr>
          </a:p>
          <a:p>
            <a:pPr>
              <a:lnSpc>
                <a:spcPct val="200000"/>
              </a:lnSpc>
              <a:buFont typeface="Arial" panose="020B0604020202020204" pitchFamily="34" charset="0"/>
              <a:buNone/>
              <a:defRPr/>
            </a:pPr>
            <a:r>
              <a:rPr lang="zh-CN" altLang="en-US" sz="1400" b="1">
                <a:latin typeface="微软雅黑" panose="020B0503020204020204" charset="-122"/>
                <a:ea typeface="微软雅黑" panose="020B0503020204020204" charset="-122"/>
                <a:cs typeface="微软雅黑" panose="020B0503020204020204" charset="-122"/>
                <a:sym typeface="+mn-ea"/>
              </a:rPr>
              <a:t>          思考：该患者的康复都需要哪些专业人员的参与？其康复医疗工作流程是怎样的？</a:t>
            </a:r>
            <a:endParaRPr lang="zh-CN" altLang="en-US" sz="1400" b="1" kern="0" dirty="0">
              <a:solidFill>
                <a:srgbClr val="000000"/>
              </a:solidFill>
              <a:latin typeface="微软雅黑" panose="020B0503020204020204" charset="-122"/>
              <a:ea typeface="微软雅黑" panose="020B0503020204020204" charset="-122"/>
              <a:sym typeface="Calibri" panose="020F0502020204030204" pitchFamily="34" charset="0"/>
            </a:endParaRPr>
          </a:p>
        </p:txBody>
      </p:sp>
      <p:pic>
        <p:nvPicPr>
          <p:cNvPr id="31747" name="图片 1" descr="www_tuweimei_comComp_19352606_pXQZLPuKIXDl7OUb06TIm9yXppA9dEdI.jpg"/>
          <p:cNvPicPr>
            <a:picLocks noGrp="1"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1474788" y="659448"/>
            <a:ext cx="654050" cy="1047750"/>
          </a:xfrm>
          <a:prstGeom prst="rect">
            <a:avLst/>
          </a:prstGeom>
          <a:noFill/>
          <a:ln w="9525">
            <a:noFill/>
            <a:miter lim="800000"/>
            <a:headEnd/>
            <a:tailEnd/>
          </a:ln>
        </p:spPr>
      </p:pic>
      <p:sp>
        <p:nvSpPr>
          <p:cNvPr id="2" name="文本框 1"/>
          <p:cNvSpPr txBox="1"/>
          <p:nvPr/>
        </p:nvSpPr>
        <p:spPr>
          <a:xfrm>
            <a:off x="2129155" y="1120775"/>
            <a:ext cx="6096000" cy="423545"/>
          </a:xfrm>
          <a:prstGeom prst="rect">
            <a:avLst/>
          </a:prstGeom>
          <a:noFill/>
        </p:spPr>
        <p:txBody>
          <a:bodyPr wrap="square" rtlCol="0" anchor="t">
            <a:spAutoFit/>
          </a:bodyPr>
          <a:p>
            <a:pPr eaLnBrk="1" fontAlgn="auto" latinLnBrk="1" hangingPunct="1">
              <a:lnSpc>
                <a:spcPct val="90000"/>
              </a:lnSpc>
              <a:spcBef>
                <a:spcPct val="0"/>
              </a:spcBef>
              <a:spcAft>
                <a:spcPts val="0"/>
              </a:spcAft>
              <a:buFontTx/>
              <a:buNone/>
              <a:defRPr/>
            </a:pPr>
            <a:r>
              <a:rPr lang="zh-CN" altLang="ko-KR" sz="2400" b="1" kern="0" dirty="0">
                <a:solidFill>
                  <a:srgbClr val="00B050"/>
                </a:solidFill>
                <a:latin typeface="黑体" panose="02010609060101010101" charset="-122"/>
                <a:ea typeface="宋体" panose="02010600030101010101" pitchFamily="2" charset="-122"/>
                <a:sym typeface="+mn-ea"/>
              </a:rPr>
              <a:t>案例导入</a:t>
            </a:r>
            <a:endParaRPr lang="zh-CN" altLang="ko-KR" sz="2400" b="1" kern="0" dirty="0">
              <a:solidFill>
                <a:srgbClr val="00B050"/>
              </a:solidFill>
              <a:latin typeface="黑体" panose="02010609060101010101"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080135" y="1544320"/>
            <a:ext cx="9860915" cy="448691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1079767" y="157074"/>
            <a:ext cx="6520815"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任务四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康复医学的工作方式和流程</a:t>
            </a:r>
            <a:endParaRPr lang="zh-CN" altLang="en-US" sz="2800" smtClean="0">
              <a:solidFill>
                <a:srgbClr val="FFFFFF"/>
              </a:solidFill>
              <a:latin typeface="微软雅黑" panose="020B0503020204020204" charset="-122"/>
              <a:ea typeface="微软雅黑" panose="020B0503020204020204" charset="-122"/>
              <a:sym typeface="+mn-ea"/>
            </a:endParaRPr>
          </a:p>
          <a:p>
            <a:pPr marL="0" lvl="0" indent="0" algn="l">
              <a:lnSpc>
                <a:spcPct val="100000"/>
              </a:lnSpc>
              <a:spcBef>
                <a:spcPts val="1000"/>
              </a:spcBef>
              <a:spcAft>
                <a:spcPts val="0"/>
              </a:spcAft>
              <a:buSzPct val="100000"/>
              <a:buNone/>
            </a:pP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569720" y="2005330"/>
            <a:ext cx="8813165" cy="3553460"/>
          </a:xfrm>
          <a:prstGeom prst="rect">
            <a:avLst/>
          </a:prstGeom>
          <a:noFill/>
        </p:spPr>
        <p:txBody>
          <a:bodyPr wrap="square" rtlCol="0" anchor="t">
            <a:spAutoFit/>
          </a:bodyPr>
          <a:p>
            <a:pPr indent="504190" eaLnBrk="1" fontAlgn="auto" hangingPunct="1">
              <a:lnSpc>
                <a:spcPct val="150000"/>
              </a:lnSpc>
              <a:spcBef>
                <a:spcPct val="50000"/>
              </a:spcBef>
              <a:spcAft>
                <a:spcPts val="0"/>
              </a:spcAft>
              <a:buClrTx/>
              <a:buFontTx/>
              <a:buNone/>
              <a:defRPr/>
            </a:pPr>
            <a:r>
              <a:rPr lang="en-US" altLang="zh-CN" sz="1400" b="1">
                <a:latin typeface="微软雅黑" panose="020B0503020204020204" charset="-122"/>
                <a:ea typeface="微软雅黑" panose="020B0503020204020204" charset="-122"/>
                <a:cs typeface="微软雅黑" panose="020B0503020204020204" charset="-122"/>
                <a:sym typeface="+mn-ea"/>
              </a:rPr>
              <a:t> </a:t>
            </a:r>
            <a:r>
              <a:rPr lang="zh-CN" altLang="en-US" b="1" kern="0" dirty="0">
                <a:solidFill>
                  <a:srgbClr val="000000"/>
                </a:solidFill>
                <a:latin typeface="微软雅黑" panose="020B0503020204020204" charset="-122"/>
                <a:ea typeface="微软雅黑" panose="020B0503020204020204" charset="-122"/>
                <a:sym typeface="+mn-ea"/>
              </a:rPr>
              <a:t>康复医学是一门新兴的、多专业和跨科性的学科，需要采用多学科、多专业联合作战的方式工作，强调学科间和学科内的合作。</a:t>
            </a:r>
            <a:endParaRPr lang="zh-CN" altLang="en-US" b="1" kern="0" dirty="0">
              <a:solidFill>
                <a:srgbClr val="000000"/>
              </a:solidFill>
              <a:latin typeface="微软雅黑" panose="020B0503020204020204" charset="-122"/>
              <a:ea typeface="微软雅黑" panose="020B0503020204020204" charset="-122"/>
            </a:endParaRPr>
          </a:p>
          <a:p>
            <a:pPr indent="504190" eaLnBrk="1" fontAlgn="auto" hangingPunct="1">
              <a:lnSpc>
                <a:spcPct val="150000"/>
              </a:lnSpc>
              <a:spcBef>
                <a:spcPct val="50000"/>
              </a:spcBef>
              <a:spcAft>
                <a:spcPts val="0"/>
              </a:spcAft>
              <a:buClrTx/>
              <a:buFontTx/>
              <a:buNone/>
              <a:defRPr/>
            </a:pPr>
            <a:r>
              <a:rPr lang="zh-CN" altLang="en-US" b="1" kern="0" dirty="0">
                <a:solidFill>
                  <a:srgbClr val="000000"/>
                </a:solidFill>
                <a:latin typeface="微软雅黑" panose="020B0503020204020204" charset="-122"/>
                <a:ea typeface="微软雅黑" panose="020B0503020204020204" charset="-122"/>
                <a:sym typeface="+mn-ea"/>
              </a:rPr>
              <a:t>（一）学科间合作</a:t>
            </a:r>
            <a:endParaRPr lang="zh-CN" altLang="en-US" b="1" kern="0" dirty="0">
              <a:solidFill>
                <a:srgbClr val="000000"/>
              </a:solidFill>
              <a:latin typeface="微软雅黑" panose="020B0503020204020204" charset="-122"/>
              <a:ea typeface="微软雅黑" panose="020B0503020204020204" charset="-122"/>
            </a:endParaRPr>
          </a:p>
          <a:p>
            <a:pPr indent="504190" eaLnBrk="1" fontAlgn="auto" hangingPunct="1">
              <a:lnSpc>
                <a:spcPct val="150000"/>
              </a:lnSpc>
              <a:spcBef>
                <a:spcPct val="50000"/>
              </a:spcBef>
              <a:spcAft>
                <a:spcPts val="0"/>
              </a:spcAft>
              <a:buClrTx/>
              <a:buFontTx/>
              <a:buNone/>
              <a:defRPr/>
            </a:pPr>
            <a:r>
              <a:rPr lang="zh-CN" altLang="en-US" b="1" kern="0" dirty="0">
                <a:solidFill>
                  <a:srgbClr val="000000"/>
                </a:solidFill>
                <a:latin typeface="微软雅黑" panose="020B0503020204020204" charset="-122"/>
                <a:ea typeface="微软雅黑" panose="020B0503020204020204" charset="-122"/>
                <a:sym typeface="+mn-ea"/>
              </a:rPr>
              <a:t>一方面是康复医学与其他医学学科间的合作，另一方面是康复医学与非医学学科间的合作。</a:t>
            </a:r>
            <a:endParaRPr lang="zh-CN" altLang="en-US" b="1" kern="0" dirty="0">
              <a:solidFill>
                <a:srgbClr val="000000"/>
              </a:solidFill>
              <a:latin typeface="微软雅黑" panose="020B0503020204020204" charset="-122"/>
              <a:ea typeface="微软雅黑" panose="020B0503020204020204" charset="-122"/>
            </a:endParaRPr>
          </a:p>
          <a:p>
            <a:pPr indent="504190" eaLnBrk="1" fontAlgn="auto" hangingPunct="1">
              <a:lnSpc>
                <a:spcPct val="150000"/>
              </a:lnSpc>
              <a:spcBef>
                <a:spcPct val="50000"/>
              </a:spcBef>
              <a:spcAft>
                <a:spcPts val="0"/>
              </a:spcAft>
              <a:buClrTx/>
              <a:buFontTx/>
              <a:buNone/>
              <a:defRPr/>
            </a:pPr>
            <a:r>
              <a:rPr lang="zh-CN" altLang="en-US" b="1" kern="0" dirty="0">
                <a:solidFill>
                  <a:srgbClr val="000000"/>
                </a:solidFill>
                <a:latin typeface="微软雅黑" panose="020B0503020204020204" charset="-122"/>
                <a:ea typeface="微软雅黑" panose="020B0503020204020204" charset="-122"/>
                <a:sym typeface="+mn-ea"/>
              </a:rPr>
              <a:t>（二）学科内合作</a:t>
            </a:r>
            <a:endParaRPr lang="zh-CN" altLang="en-US" b="1" kern="0" dirty="0">
              <a:solidFill>
                <a:srgbClr val="000000"/>
              </a:solidFill>
              <a:latin typeface="微软雅黑" panose="020B0503020204020204" charset="-122"/>
              <a:ea typeface="微软雅黑" panose="020B0503020204020204" charset="-122"/>
            </a:endParaRPr>
          </a:p>
          <a:p>
            <a:pPr indent="504190" eaLnBrk="1" fontAlgn="auto" hangingPunct="1">
              <a:lnSpc>
                <a:spcPct val="150000"/>
              </a:lnSpc>
              <a:spcBef>
                <a:spcPct val="50000"/>
              </a:spcBef>
              <a:spcAft>
                <a:spcPts val="0"/>
              </a:spcAft>
              <a:buClrTx/>
              <a:buFontTx/>
              <a:buNone/>
              <a:defRPr/>
            </a:pPr>
            <a:r>
              <a:rPr lang="zh-CN" altLang="en-US" b="1" kern="0" dirty="0">
                <a:solidFill>
                  <a:srgbClr val="000000"/>
                </a:solidFill>
                <a:latin typeface="微软雅黑" panose="020B0503020204020204" charset="-122"/>
                <a:ea typeface="微软雅黑" panose="020B0503020204020204" charset="-122"/>
                <a:sym typeface="+mn-ea"/>
              </a:rPr>
              <a:t>通过多种康复专业技术人员的合作工作组来进行的康复治疗。</a:t>
            </a:r>
            <a:endParaRPr lang="zh-CN" altLang="en-US" b="1" kern="0" dirty="0">
              <a:solidFill>
                <a:srgbClr val="000000"/>
              </a:solidFill>
              <a:latin typeface="微软雅黑" panose="020B0503020204020204" charset="-122"/>
              <a:ea typeface="微软雅黑" panose="020B0503020204020204" charset="-122"/>
              <a:sym typeface="Calibri" panose="020F0502020204030204" pitchFamily="34" charset="0"/>
            </a:endParaRPr>
          </a:p>
        </p:txBody>
      </p:sp>
      <p:grpSp>
        <p:nvGrpSpPr>
          <p:cNvPr id="32770" name="组合 1"/>
          <p:cNvGrpSpPr/>
          <p:nvPr/>
        </p:nvGrpSpPr>
        <p:grpSpPr bwMode="auto">
          <a:xfrm>
            <a:off x="1433513" y="905828"/>
            <a:ext cx="4008437" cy="523875"/>
            <a:chOff x="-287650" y="28575"/>
            <a:chExt cx="3855633" cy="522288"/>
          </a:xfrm>
        </p:grpSpPr>
        <p:sp>
          <p:nvSpPr>
            <p:cNvPr id="32773" name="矩形 10"/>
            <p:cNvSpPr>
              <a:spLocks noChangeArrowheads="1"/>
            </p:cNvSpPr>
            <p:nvPr/>
          </p:nvSpPr>
          <p:spPr bwMode="auto">
            <a:xfrm>
              <a:off x="359945" y="28575"/>
              <a:ext cx="3208038" cy="522288"/>
            </a:xfrm>
            <a:prstGeom prst="rect">
              <a:avLst/>
            </a:prstGeom>
            <a:solidFill>
              <a:srgbClr val="CCFF99">
                <a:alpha val="41960"/>
              </a:srgbClr>
            </a:solidFill>
            <a:ln w="25400">
              <a:solidFill>
                <a:srgbClr val="FFFFFF"/>
              </a:solidFill>
              <a:miter lim="800000"/>
            </a:ln>
          </p:spPr>
          <p:txBody>
            <a:bodyPr anchor="ctr"/>
            <a:p>
              <a:pPr algn="ctr" eaLnBrk="1" latinLnBrk="1" hangingPunct="1">
                <a:buFont typeface="Wingdings" panose="05000000000000000000" pitchFamily="2" charset="2"/>
                <a:buNone/>
              </a:pPr>
              <a:r>
                <a:rPr lang="zh-CN" altLang="en-US" sz="2400" b="1">
                  <a:solidFill>
                    <a:srgbClr val="0070C0"/>
                  </a:solidFill>
                  <a:latin typeface="Calibri" panose="020F0502020204030204" pitchFamily="34" charset="0"/>
                  <a:ea typeface="微软雅黑" panose="020B0503020204020204" charset="-122"/>
                </a:rPr>
                <a:t>康复医学工作方式</a:t>
              </a:r>
              <a:endParaRPr lang="zh-CN" altLang="en-US" sz="2400" b="1">
                <a:solidFill>
                  <a:srgbClr val="0070C0"/>
                </a:solidFill>
                <a:latin typeface="Calibri" panose="020F0502020204030204" pitchFamily="34" charset="0"/>
                <a:ea typeface="微软雅黑" panose="020B0503020204020204" charset="-122"/>
              </a:endParaRPr>
            </a:p>
          </p:txBody>
        </p:sp>
        <p:sp>
          <p:nvSpPr>
            <p:cNvPr id="32774" name="五边形 6"/>
            <p:cNvSpPr>
              <a:spLocks noChangeArrowheads="1"/>
            </p:cNvSpPr>
            <p:nvPr/>
          </p:nvSpPr>
          <p:spPr bwMode="auto">
            <a:xfrm>
              <a:off x="-287650" y="28575"/>
              <a:ext cx="935327" cy="492125"/>
            </a:xfrm>
            <a:prstGeom prst="homePlate">
              <a:avLst>
                <a:gd name="adj" fmla="val 49908"/>
              </a:avLst>
            </a:prstGeom>
            <a:solidFill>
              <a:srgbClr val="00B050"/>
            </a:solidFill>
            <a:ln w="25400">
              <a:solidFill>
                <a:srgbClr val="FFFFFF"/>
              </a:solidFill>
              <a:miter lim="800000"/>
            </a:ln>
          </p:spPr>
          <p:txBody>
            <a:bodyPr anchor="ctr"/>
            <a:p>
              <a:pPr algn="ctr" eaLnBrk="1" latinLnBrk="1" hangingPunct="1">
                <a:buFont typeface="Wingdings" panose="05000000000000000000" pitchFamily="2" charset="2"/>
                <a:buNone/>
              </a:pPr>
              <a:r>
                <a:rPr lang="zh-CN" altLang="en-US" sz="2400" b="1">
                  <a:solidFill>
                    <a:srgbClr val="FFFFFF"/>
                  </a:solidFill>
                  <a:latin typeface="黑体" panose="02010609060101010101" charset="-122"/>
                  <a:ea typeface="黑体" panose="02010609060101010101" charset="-122"/>
                </a:rPr>
                <a:t> 一、</a:t>
              </a:r>
              <a:endParaRPr lang="zh-CN" altLang="zh-CN" sz="2400" b="1">
                <a:solidFill>
                  <a:srgbClr val="FFFFFF"/>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080135" y="1544320"/>
            <a:ext cx="9860915" cy="448691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1079767" y="96749"/>
            <a:ext cx="6520815"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任务四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康复医学的工作方式和流程</a:t>
            </a:r>
            <a:endParaRPr lang="zh-CN" altLang="en-US" sz="2800" smtClean="0">
              <a:solidFill>
                <a:srgbClr val="FFFFFF"/>
              </a:solidFill>
              <a:latin typeface="微软雅黑" panose="020B0503020204020204" charset="-122"/>
              <a:ea typeface="微软雅黑" panose="020B0503020204020204" charset="-122"/>
              <a:sym typeface="+mn-ea"/>
            </a:endParaRPr>
          </a:p>
          <a:p>
            <a:pPr marL="0" lvl="0" indent="0" algn="l">
              <a:lnSpc>
                <a:spcPct val="100000"/>
              </a:lnSpc>
              <a:spcBef>
                <a:spcPts val="1000"/>
              </a:spcBef>
              <a:spcAft>
                <a:spcPts val="0"/>
              </a:spcAft>
              <a:buSzPct val="100000"/>
              <a:buNone/>
            </a:pP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2827655" y="969010"/>
            <a:ext cx="6096000" cy="368300"/>
          </a:xfrm>
          <a:prstGeom prst="rect">
            <a:avLst/>
          </a:prstGeom>
          <a:noFill/>
        </p:spPr>
        <p:txBody>
          <a:bodyPr wrap="square" rtlCol="0" anchor="t">
            <a:spAutoFit/>
          </a:bodyPr>
          <a:p>
            <a:pPr indent="2133600" eaLnBrk="1" hangingPunct="1">
              <a:buFont typeface="Arial" panose="020B0604020202020204" pitchFamily="34" charset="0"/>
              <a:buNone/>
            </a:pPr>
            <a:r>
              <a:rPr lang="zh-CN" altLang="zh-CN" b="1">
                <a:latin typeface="微软雅黑" panose="020B0503020204020204" charset="-122"/>
                <a:ea typeface="微软雅黑" panose="020B0503020204020204" charset="-122"/>
                <a:sym typeface="+mn-ea"/>
              </a:rPr>
              <a:t>康复治疗组的组成</a:t>
            </a:r>
            <a:endParaRPr lang="zh-CN" altLang="zh-CN" b="1">
              <a:latin typeface="微软雅黑" panose="020B0503020204020204" charset="-122"/>
              <a:ea typeface="微软雅黑" panose="020B0503020204020204" charset="-122"/>
              <a:sym typeface="+mn-ea"/>
            </a:endParaRPr>
          </a:p>
        </p:txBody>
      </p:sp>
      <p:pic>
        <p:nvPicPr>
          <p:cNvPr id="33794" name="表格占位符 3"/>
          <p:cNvPicPr>
            <a:picLocks noGrp="1" noChangeAspect="1" noChangeArrowheads="1"/>
          </p:cNvPicPr>
          <p:nvPr>
            <p:ph type="tbl" idx="1"/>
          </p:nvPr>
        </p:nvPicPr>
        <p:blipFill>
          <a:blip r:embed="rId3" cstate="print"/>
          <a:srcRect/>
          <a:stretch>
            <a:fillRect/>
          </a:stretch>
        </p:blipFill>
        <p:spPr>
          <a:xfrm>
            <a:off x="1882775" y="1689735"/>
            <a:ext cx="8281670" cy="4272280"/>
          </a:xfr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080135" y="1544320"/>
            <a:ext cx="9860915" cy="46570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1079767" y="96749"/>
            <a:ext cx="6520815"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任务四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康复医学的工作方式和流程</a:t>
            </a:r>
            <a:endParaRPr lang="zh-CN" altLang="en-US" sz="2800" smtClean="0">
              <a:solidFill>
                <a:srgbClr val="FFFFFF"/>
              </a:solidFill>
              <a:latin typeface="微软雅黑" panose="020B0503020204020204" charset="-122"/>
              <a:ea typeface="微软雅黑" panose="020B0503020204020204" charset="-122"/>
              <a:sym typeface="+mn-ea"/>
            </a:endParaRPr>
          </a:p>
          <a:p>
            <a:pPr marL="0" lvl="0" indent="0" algn="l">
              <a:lnSpc>
                <a:spcPct val="100000"/>
              </a:lnSpc>
              <a:spcBef>
                <a:spcPts val="1000"/>
              </a:spcBef>
              <a:spcAft>
                <a:spcPts val="0"/>
              </a:spcAft>
              <a:buSzPct val="100000"/>
              <a:buNone/>
            </a:pP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4818" name="组合 1"/>
          <p:cNvGrpSpPr/>
          <p:nvPr/>
        </p:nvGrpSpPr>
        <p:grpSpPr bwMode="auto">
          <a:xfrm>
            <a:off x="1140143" y="900113"/>
            <a:ext cx="4008437" cy="523875"/>
            <a:chOff x="-287650" y="28575"/>
            <a:chExt cx="3855633" cy="522288"/>
          </a:xfrm>
        </p:grpSpPr>
        <p:sp>
          <p:nvSpPr>
            <p:cNvPr id="34822" name="矩形 10"/>
            <p:cNvSpPr>
              <a:spLocks noChangeArrowheads="1"/>
            </p:cNvSpPr>
            <p:nvPr/>
          </p:nvSpPr>
          <p:spPr bwMode="auto">
            <a:xfrm>
              <a:off x="359945" y="28575"/>
              <a:ext cx="3208038" cy="522288"/>
            </a:xfrm>
            <a:prstGeom prst="rect">
              <a:avLst/>
            </a:prstGeom>
            <a:solidFill>
              <a:srgbClr val="CCFF99">
                <a:alpha val="41960"/>
              </a:srgbClr>
            </a:solidFill>
            <a:ln w="25400">
              <a:solidFill>
                <a:srgbClr val="FFFFFF"/>
              </a:solidFill>
              <a:miter lim="800000"/>
            </a:ln>
          </p:spPr>
          <p:txBody>
            <a:bodyPr anchor="ctr"/>
            <a:p>
              <a:pPr algn="ctr" eaLnBrk="1" latinLnBrk="1" hangingPunct="1">
                <a:buFont typeface="Wingdings" panose="05000000000000000000" pitchFamily="2" charset="2"/>
                <a:buNone/>
              </a:pPr>
              <a:r>
                <a:rPr lang="zh-CN" altLang="en-US" sz="2400" b="1">
                  <a:solidFill>
                    <a:srgbClr val="0070C0"/>
                  </a:solidFill>
                  <a:latin typeface="Calibri" panose="020F0502020204030204" pitchFamily="34" charset="0"/>
                  <a:ea typeface="微软雅黑" panose="020B0503020204020204" charset="-122"/>
                </a:rPr>
                <a:t>康复医学工作流程</a:t>
              </a:r>
              <a:endParaRPr lang="zh-CN" altLang="en-US" sz="2400" b="1">
                <a:solidFill>
                  <a:srgbClr val="0070C0"/>
                </a:solidFill>
                <a:latin typeface="Calibri" panose="020F0502020204030204" pitchFamily="34" charset="0"/>
                <a:ea typeface="微软雅黑" panose="020B0503020204020204" charset="-122"/>
              </a:endParaRPr>
            </a:p>
          </p:txBody>
        </p:sp>
        <p:sp>
          <p:nvSpPr>
            <p:cNvPr id="34823" name="五边形 6"/>
            <p:cNvSpPr>
              <a:spLocks noChangeArrowheads="1"/>
            </p:cNvSpPr>
            <p:nvPr/>
          </p:nvSpPr>
          <p:spPr bwMode="auto">
            <a:xfrm>
              <a:off x="-287650" y="28575"/>
              <a:ext cx="935327" cy="492125"/>
            </a:xfrm>
            <a:prstGeom prst="homePlate">
              <a:avLst>
                <a:gd name="adj" fmla="val 49908"/>
              </a:avLst>
            </a:prstGeom>
            <a:solidFill>
              <a:srgbClr val="00B050"/>
            </a:solidFill>
            <a:ln w="25400">
              <a:solidFill>
                <a:srgbClr val="FFFFFF"/>
              </a:solidFill>
              <a:miter lim="800000"/>
            </a:ln>
          </p:spPr>
          <p:txBody>
            <a:bodyPr anchor="ctr"/>
            <a:p>
              <a:pPr algn="ctr" eaLnBrk="1" latinLnBrk="1" hangingPunct="1">
                <a:buFont typeface="Wingdings" panose="05000000000000000000" pitchFamily="2" charset="2"/>
                <a:buNone/>
              </a:pPr>
              <a:r>
                <a:rPr lang="zh-CN" altLang="en-US" sz="2400" b="1">
                  <a:solidFill>
                    <a:srgbClr val="FFFFFF"/>
                  </a:solidFill>
                  <a:latin typeface="黑体" panose="02010609060101010101" charset="-122"/>
                  <a:ea typeface="黑体" panose="02010609060101010101" charset="-122"/>
                </a:rPr>
                <a:t>二、</a:t>
              </a:r>
              <a:endParaRPr lang="zh-CN" altLang="zh-CN" sz="2400" b="1">
                <a:solidFill>
                  <a:srgbClr val="FFFFFF"/>
                </a:solidFill>
                <a:latin typeface="黑体" panose="02010609060101010101" charset="-122"/>
                <a:ea typeface="黑体" panose="02010609060101010101" charset="-122"/>
              </a:endParaRPr>
            </a:p>
          </p:txBody>
        </p:sp>
      </p:grpSp>
      <p:pic>
        <p:nvPicPr>
          <p:cNvPr id="34821" name="图片 1"/>
          <p:cNvPicPr>
            <a:picLocks noChangeAspect="1" noChangeArrowheads="1"/>
          </p:cNvPicPr>
          <p:nvPr/>
        </p:nvPicPr>
        <p:blipFill>
          <a:blip r:embed="rId3" cstate="print"/>
          <a:srcRect/>
          <a:stretch>
            <a:fillRect/>
          </a:stretch>
        </p:blipFill>
        <p:spPr bwMode="auto">
          <a:xfrm>
            <a:off x="1813560" y="1633855"/>
            <a:ext cx="9004300" cy="4504690"/>
          </a:xfrm>
          <a:prstGeom prst="rect">
            <a:avLst/>
          </a:prstGeom>
          <a:noFill/>
          <a:ln w="9525">
            <a:noFill/>
            <a:miter lim="800000"/>
            <a:headEnd/>
            <a:tailEnd/>
          </a:ln>
        </p:spPr>
      </p:pic>
      <p:sp>
        <p:nvSpPr>
          <p:cNvPr id="3" name="文本框 2"/>
          <p:cNvSpPr txBox="1"/>
          <p:nvPr/>
        </p:nvSpPr>
        <p:spPr>
          <a:xfrm>
            <a:off x="1494790" y="1988820"/>
            <a:ext cx="428625" cy="3906520"/>
          </a:xfrm>
          <a:prstGeom prst="rect">
            <a:avLst/>
          </a:prstGeom>
          <a:noFill/>
        </p:spPr>
        <p:txBody>
          <a:bodyPr wrap="square" rtlCol="0" anchor="t">
            <a:noAutofit/>
          </a:bodyPr>
          <a:p>
            <a:r>
              <a:rPr lang="zh-CN" altLang="en-US" sz="1600" b="1" kern="0" dirty="0">
                <a:solidFill>
                  <a:srgbClr val="000000"/>
                </a:solidFill>
                <a:latin typeface="微软雅黑" panose="020B0503020204020204" charset="-122"/>
                <a:ea typeface="微软雅黑" panose="020B0503020204020204" charset="-122"/>
                <a:sym typeface="+mn-ea"/>
              </a:rPr>
              <a:t>我国康复门诊及康复病房工作流程</a:t>
            </a:r>
            <a:endParaRPr lang="zh-CN" altLang="en-US" sz="1600" b="1" kern="0" dirty="0">
              <a:solidFill>
                <a:srgbClr val="000000"/>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1080135" y="1544320"/>
            <a:ext cx="9860915" cy="46570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1079767" y="96749"/>
            <a:ext cx="6520815"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任务四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康复医学的工作方式和流程</a:t>
            </a:r>
            <a:endParaRPr lang="zh-CN" altLang="en-US" sz="2800" smtClean="0">
              <a:solidFill>
                <a:srgbClr val="FFFFFF"/>
              </a:solidFill>
              <a:latin typeface="微软雅黑" panose="020B0503020204020204" charset="-122"/>
              <a:ea typeface="微软雅黑" panose="020B0503020204020204" charset="-122"/>
              <a:sym typeface="+mn-ea"/>
            </a:endParaRPr>
          </a:p>
          <a:p>
            <a:pPr marL="0" lvl="0" indent="0" algn="l">
              <a:lnSpc>
                <a:spcPct val="100000"/>
              </a:lnSpc>
              <a:spcBef>
                <a:spcPts val="1000"/>
              </a:spcBef>
              <a:spcAft>
                <a:spcPts val="0"/>
              </a:spcAft>
              <a:buSzPct val="100000"/>
              <a:buNone/>
            </a:pP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4818" name="组合 1"/>
          <p:cNvGrpSpPr/>
          <p:nvPr/>
        </p:nvGrpSpPr>
        <p:grpSpPr bwMode="auto">
          <a:xfrm>
            <a:off x="1140143" y="900113"/>
            <a:ext cx="4008437" cy="523875"/>
            <a:chOff x="-287650" y="28575"/>
            <a:chExt cx="3855633" cy="522288"/>
          </a:xfrm>
        </p:grpSpPr>
        <p:sp>
          <p:nvSpPr>
            <p:cNvPr id="34822" name="矩形 10"/>
            <p:cNvSpPr>
              <a:spLocks noChangeArrowheads="1"/>
            </p:cNvSpPr>
            <p:nvPr/>
          </p:nvSpPr>
          <p:spPr bwMode="auto">
            <a:xfrm>
              <a:off x="359945" y="28575"/>
              <a:ext cx="3208038" cy="522288"/>
            </a:xfrm>
            <a:prstGeom prst="rect">
              <a:avLst/>
            </a:prstGeom>
            <a:solidFill>
              <a:srgbClr val="CCFF99">
                <a:alpha val="41960"/>
              </a:srgbClr>
            </a:solidFill>
            <a:ln w="25400">
              <a:solidFill>
                <a:srgbClr val="FFFFFF"/>
              </a:solidFill>
              <a:miter lim="800000"/>
            </a:ln>
          </p:spPr>
          <p:txBody>
            <a:bodyPr anchor="ctr"/>
            <a:p>
              <a:pPr algn="ctr" eaLnBrk="1" latinLnBrk="1" hangingPunct="1">
                <a:buFont typeface="Wingdings" panose="05000000000000000000" pitchFamily="2" charset="2"/>
                <a:buNone/>
              </a:pPr>
              <a:r>
                <a:rPr lang="zh-CN" altLang="en-US" sz="2400" b="1">
                  <a:solidFill>
                    <a:srgbClr val="0070C0"/>
                  </a:solidFill>
                  <a:latin typeface="Calibri" panose="020F0502020204030204" pitchFamily="34" charset="0"/>
                  <a:ea typeface="微软雅黑" panose="020B0503020204020204" charset="-122"/>
                </a:rPr>
                <a:t>康复医学工作流程</a:t>
              </a:r>
              <a:endParaRPr lang="zh-CN" altLang="en-US" sz="2400" b="1">
                <a:solidFill>
                  <a:srgbClr val="0070C0"/>
                </a:solidFill>
                <a:latin typeface="Calibri" panose="020F0502020204030204" pitchFamily="34" charset="0"/>
                <a:ea typeface="微软雅黑" panose="020B0503020204020204" charset="-122"/>
              </a:endParaRPr>
            </a:p>
          </p:txBody>
        </p:sp>
        <p:sp>
          <p:nvSpPr>
            <p:cNvPr id="34823" name="五边形 6"/>
            <p:cNvSpPr>
              <a:spLocks noChangeArrowheads="1"/>
            </p:cNvSpPr>
            <p:nvPr/>
          </p:nvSpPr>
          <p:spPr bwMode="auto">
            <a:xfrm>
              <a:off x="-287650" y="28575"/>
              <a:ext cx="935327" cy="492125"/>
            </a:xfrm>
            <a:prstGeom prst="homePlate">
              <a:avLst>
                <a:gd name="adj" fmla="val 49908"/>
              </a:avLst>
            </a:prstGeom>
            <a:solidFill>
              <a:srgbClr val="00B050"/>
            </a:solidFill>
            <a:ln w="25400">
              <a:solidFill>
                <a:srgbClr val="FFFFFF"/>
              </a:solidFill>
              <a:miter lim="800000"/>
            </a:ln>
          </p:spPr>
          <p:txBody>
            <a:bodyPr anchor="ctr"/>
            <a:p>
              <a:pPr algn="ctr" eaLnBrk="1" latinLnBrk="1" hangingPunct="1">
                <a:buFont typeface="Wingdings" panose="05000000000000000000" pitchFamily="2" charset="2"/>
                <a:buNone/>
              </a:pPr>
              <a:r>
                <a:rPr lang="zh-CN" altLang="en-US" sz="2400" b="1">
                  <a:solidFill>
                    <a:srgbClr val="FFFFFF"/>
                  </a:solidFill>
                  <a:latin typeface="黑体" panose="02010609060101010101" charset="-122"/>
                  <a:ea typeface="黑体" panose="02010609060101010101" charset="-122"/>
                </a:rPr>
                <a:t>二、</a:t>
              </a:r>
              <a:endParaRPr lang="zh-CN" altLang="zh-CN" sz="2400" b="1">
                <a:solidFill>
                  <a:srgbClr val="FFFFFF"/>
                </a:solidFill>
                <a:latin typeface="黑体" panose="02010609060101010101" charset="-122"/>
                <a:ea typeface="黑体" panose="02010609060101010101" charset="-122"/>
              </a:endParaRPr>
            </a:p>
          </p:txBody>
        </p:sp>
      </p:grpSp>
      <p:sp>
        <p:nvSpPr>
          <p:cNvPr id="3" name="文本框 2"/>
          <p:cNvSpPr txBox="1"/>
          <p:nvPr/>
        </p:nvSpPr>
        <p:spPr>
          <a:xfrm>
            <a:off x="1484630" y="2410460"/>
            <a:ext cx="428625" cy="3315335"/>
          </a:xfrm>
          <a:prstGeom prst="rect">
            <a:avLst/>
          </a:prstGeom>
          <a:noFill/>
        </p:spPr>
        <p:txBody>
          <a:bodyPr wrap="square" rtlCol="0" anchor="t">
            <a:noAutofit/>
          </a:bodyPr>
          <a:p>
            <a:r>
              <a:rPr lang="zh-CN" altLang="en-US" sz="1600" b="1" kern="0" dirty="0">
                <a:solidFill>
                  <a:srgbClr val="000000"/>
                </a:solidFill>
                <a:latin typeface="微软雅黑" panose="020B0503020204020204" charset="-122"/>
                <a:ea typeface="微软雅黑" panose="020B0503020204020204" charset="-122"/>
                <a:sym typeface="+mn-ea"/>
              </a:rPr>
              <a:t>我国</a:t>
            </a:r>
            <a:r>
              <a:rPr lang="zh-CN" altLang="en-US" sz="1600" b="1" kern="0" dirty="0">
                <a:solidFill>
                  <a:srgbClr val="000000"/>
                </a:solidFill>
                <a:latin typeface="微软雅黑" panose="020B0503020204020204" charset="-122"/>
                <a:ea typeface="微软雅黑" panose="020B0503020204020204" charset="-122"/>
                <a:sym typeface="+mn-ea"/>
              </a:rPr>
              <a:t>社区康复工作流程</a:t>
            </a:r>
            <a:endParaRPr lang="zh-CN" altLang="en-US" sz="1600" b="1" kern="0" dirty="0">
              <a:solidFill>
                <a:srgbClr val="000000"/>
              </a:solidFill>
              <a:latin typeface="微软雅黑" panose="020B0503020204020204" charset="-122"/>
              <a:ea typeface="微软雅黑" panose="020B0503020204020204" charset="-122"/>
              <a:sym typeface="+mn-ea"/>
            </a:endParaRPr>
          </a:p>
        </p:txBody>
      </p:sp>
      <p:pic>
        <p:nvPicPr>
          <p:cNvPr id="35845" name="图片 -2147482602" descr="4-4-3"/>
          <p:cNvPicPr>
            <a:picLocks noChangeAspect="1" noChangeArrowheads="1"/>
          </p:cNvPicPr>
          <p:nvPr/>
        </p:nvPicPr>
        <p:blipFill>
          <a:blip r:embed="rId3" cstate="print"/>
          <a:srcRect/>
          <a:stretch>
            <a:fillRect/>
          </a:stretch>
        </p:blipFill>
        <p:spPr bwMode="auto">
          <a:xfrm>
            <a:off x="2112645" y="1604645"/>
            <a:ext cx="8521065" cy="448183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中南大学出版社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sp>
        <p:nvSpPr>
          <p:cNvPr id="11" name="圆角矩形标注 47"/>
          <p:cNvSpPr/>
          <p:nvPr>
            <p:custDataLst>
              <p:tags r:id="rId2"/>
            </p:custDataLst>
          </p:nvPr>
        </p:nvSpPr>
        <p:spPr>
          <a:xfrm>
            <a:off x="6537902" y="2807335"/>
            <a:ext cx="4033838" cy="539750"/>
          </a:xfrm>
          <a:prstGeom prst="wedgeRoundRectCallout">
            <a:avLst>
              <a:gd name="adj1" fmla="val -57212"/>
              <a:gd name="adj2" fmla="val -21672"/>
              <a:gd name="adj3" fmla="val 16667"/>
            </a:avLst>
          </a:prstGeom>
          <a:solidFill>
            <a:srgbClr val="6DAB02"/>
          </a:solidFill>
          <a:ln w="12700" cap="flat" cmpd="sng" algn="ctr">
            <a:solidFill>
              <a:srgbClr val="F1F1F1"/>
            </a:solidFill>
            <a:prstDash val="solid"/>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微软雅黑" panose="020B0503020204020204" charset="-122"/>
            </a:endParaRPr>
          </a:p>
        </p:txBody>
      </p:sp>
      <p:sp>
        <p:nvSpPr>
          <p:cNvPr id="12" name="TextBox 8"/>
          <p:cNvSpPr txBox="1">
            <a:spLocks noChangeArrowheads="1"/>
          </p:cNvSpPr>
          <p:nvPr>
            <p:custDataLst>
              <p:tags r:id="rId3"/>
            </p:custDataLst>
          </p:nvPr>
        </p:nvSpPr>
        <p:spPr bwMode="auto">
          <a:xfrm>
            <a:off x="5098040" y="2807335"/>
            <a:ext cx="1296987" cy="539750"/>
          </a:xfrm>
          <a:prstGeom prst="rect">
            <a:avLst/>
          </a:prstGeom>
          <a:noFill/>
          <a:ln w="9525">
            <a:solidFill>
              <a:srgbClr val="67A502"/>
            </a:solidFill>
            <a:miter lim="800000"/>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9pPr>
          </a:lstStyle>
          <a:p>
            <a:pPr algn="ctr" eaLnBrk="1" fontAlgn="auto" hangingPunct="1">
              <a:spcBef>
                <a:spcPct val="0"/>
              </a:spcBef>
              <a:spcAft>
                <a:spcPts val="0"/>
              </a:spcAft>
              <a:buFontTx/>
              <a:buNone/>
              <a:defRPr/>
            </a:pPr>
            <a:r>
              <a:rPr lang="zh-CN" altLang="zh-CN" sz="2400" b="1" dirty="0"/>
              <a:t>任务二</a:t>
            </a:r>
            <a:endParaRPr lang="zh-CN" altLang="en-US" sz="2400" b="1" kern="0" dirty="0">
              <a:solidFill>
                <a:prstClr val="black"/>
              </a:solidFill>
            </a:endParaRPr>
          </a:p>
        </p:txBody>
      </p:sp>
      <p:sp>
        <p:nvSpPr>
          <p:cNvPr id="13" name="TextBox 9"/>
          <p:cNvSpPr txBox="1">
            <a:spLocks noChangeArrowheads="1"/>
          </p:cNvSpPr>
          <p:nvPr>
            <p:custDataLst>
              <p:tags r:id="rId4"/>
            </p:custDataLst>
          </p:nvPr>
        </p:nvSpPr>
        <p:spPr bwMode="auto">
          <a:xfrm>
            <a:off x="6776027" y="2834323"/>
            <a:ext cx="3549650" cy="460375"/>
          </a:xfrm>
          <a:prstGeom prst="rect">
            <a:avLst/>
          </a:prstGeom>
          <a:noFill/>
          <a:ln w="9525">
            <a:noFill/>
            <a:miter lim="800000"/>
          </a:ln>
        </p:spPr>
        <p:txBody>
          <a:bodyPr>
            <a:spAutoFit/>
          </a:bodyPr>
          <a:lstStyle/>
          <a:p>
            <a:pPr algn="ctr">
              <a:spcBef>
                <a:spcPct val="20000"/>
              </a:spcBef>
              <a:buClr>
                <a:schemeClr val="hlink"/>
              </a:buClr>
            </a:pPr>
            <a:r>
              <a:rPr lang="zh-CN" altLang="en-US" sz="2400" b="1" dirty="0">
                <a:latin typeface="Calibri" panose="020F0502020204030204" pitchFamily="34" charset="0"/>
                <a:ea typeface="微软雅黑" panose="020B0503020204020204" charset="-122"/>
              </a:rPr>
              <a:t>康复医学专业人员的结构</a:t>
            </a:r>
            <a:endParaRPr lang="zh-CN" altLang="en-US" sz="2400" b="1" dirty="0">
              <a:latin typeface="Calibri" panose="020F0502020204030204" pitchFamily="34" charset="0"/>
              <a:ea typeface="微软雅黑" panose="020B0503020204020204" charset="-122"/>
            </a:endParaRPr>
          </a:p>
        </p:txBody>
      </p:sp>
      <p:grpSp>
        <p:nvGrpSpPr>
          <p:cNvPr id="14" name="组合 1"/>
          <p:cNvGrpSpPr/>
          <p:nvPr>
            <p:custDataLst>
              <p:tags r:id="rId5"/>
            </p:custDataLst>
          </p:nvPr>
        </p:nvGrpSpPr>
        <p:grpSpPr bwMode="auto">
          <a:xfrm>
            <a:off x="5172652" y="1511935"/>
            <a:ext cx="5399088" cy="539750"/>
            <a:chOff x="1888376" y="1520825"/>
            <a:chExt cx="5399837" cy="540285"/>
          </a:xfrm>
        </p:grpSpPr>
        <p:sp>
          <p:nvSpPr>
            <p:cNvPr id="15" name="圆角矩形标注 50"/>
            <p:cNvSpPr/>
            <p:nvPr>
              <p:custDataLst>
                <p:tags r:id="rId6"/>
              </p:custDataLst>
            </p:nvPr>
          </p:nvSpPr>
          <p:spPr>
            <a:xfrm>
              <a:off x="3253815" y="1520825"/>
              <a:ext cx="4034398" cy="540285"/>
            </a:xfrm>
            <a:prstGeom prst="wedgeRoundRectCallout">
              <a:avLst>
                <a:gd name="adj1" fmla="val -57212"/>
                <a:gd name="adj2" fmla="val -21672"/>
                <a:gd name="adj3" fmla="val 16667"/>
              </a:avLst>
            </a:prstGeom>
            <a:solidFill>
              <a:srgbClr val="6DAB02"/>
            </a:solidFill>
            <a:ln w="12700" cap="flat" cmpd="sng" algn="ctr">
              <a:solidFill>
                <a:srgbClr val="F1F1F1"/>
              </a:solidFill>
              <a:prstDash val="solid"/>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微软雅黑" panose="020B0503020204020204" charset="-122"/>
              </a:endParaRPr>
            </a:p>
          </p:txBody>
        </p:sp>
        <p:sp>
          <p:nvSpPr>
            <p:cNvPr id="16" name="TextBox 11"/>
            <p:cNvSpPr txBox="1">
              <a:spLocks noChangeArrowheads="1"/>
            </p:cNvSpPr>
            <p:nvPr>
              <p:custDataLst>
                <p:tags r:id="rId7"/>
              </p:custDataLst>
            </p:nvPr>
          </p:nvSpPr>
          <p:spPr bwMode="auto">
            <a:xfrm>
              <a:off x="1888376" y="1520825"/>
              <a:ext cx="1297168" cy="540285"/>
            </a:xfrm>
            <a:prstGeom prst="rect">
              <a:avLst/>
            </a:prstGeom>
            <a:noFill/>
            <a:ln w="9525">
              <a:solidFill>
                <a:srgbClr val="67A502"/>
              </a:solidFill>
              <a:miter lim="800000"/>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9pPr>
            </a:lstStyle>
            <a:p>
              <a:pPr algn="ctr" eaLnBrk="1" fontAlgn="auto" hangingPunct="1">
                <a:spcBef>
                  <a:spcPct val="0"/>
                </a:spcBef>
                <a:spcAft>
                  <a:spcPts val="0"/>
                </a:spcAft>
                <a:buFontTx/>
                <a:buNone/>
                <a:defRPr/>
              </a:pPr>
              <a:r>
                <a:rPr lang="zh-CN" altLang="zh-CN" sz="2400" b="1" dirty="0"/>
                <a:t>任务</a:t>
              </a:r>
              <a:r>
                <a:rPr lang="zh-CN" altLang="en-US" sz="2400" b="1" dirty="0"/>
                <a:t>一</a:t>
              </a:r>
              <a:endParaRPr lang="zh-CN" altLang="en-US" sz="2400" b="1" kern="0" dirty="0">
                <a:solidFill>
                  <a:prstClr val="black"/>
                </a:solidFill>
              </a:endParaRPr>
            </a:p>
          </p:txBody>
        </p:sp>
        <p:sp>
          <p:nvSpPr>
            <p:cNvPr id="19" name="TextBox 12"/>
            <p:cNvSpPr txBox="1">
              <a:spLocks noChangeArrowheads="1"/>
            </p:cNvSpPr>
            <p:nvPr>
              <p:custDataLst>
                <p:tags r:id="rId8"/>
              </p:custDataLst>
            </p:nvPr>
          </p:nvSpPr>
          <p:spPr bwMode="auto">
            <a:xfrm>
              <a:off x="3209994" y="1555785"/>
              <a:ext cx="4077266" cy="399175"/>
            </a:xfrm>
            <a:prstGeom prst="rect">
              <a:avLst/>
            </a:prstGeom>
            <a:noFill/>
            <a:ln w="9525">
              <a:noFill/>
              <a:miter lim="800000"/>
            </a:ln>
          </p:spPr>
          <p:txBody>
            <a:bodyPr wrap="square">
              <a:spAutoFit/>
            </a:bodyPr>
            <a:lstStyle/>
            <a:p>
              <a:pPr algn="ctr">
                <a:spcBef>
                  <a:spcPct val="20000"/>
                </a:spcBef>
                <a:buClr>
                  <a:schemeClr val="hlink"/>
                </a:buClr>
                <a:buFont typeface="Wingdings" panose="05000000000000000000" pitchFamily="2" charset="2"/>
                <a:buNone/>
              </a:pPr>
              <a:r>
                <a:rPr lang="zh-CN" altLang="en-US" sz="2000" b="1" dirty="0">
                  <a:latin typeface="Calibri" panose="020F0502020204030204" pitchFamily="34" charset="0"/>
                  <a:ea typeface="微软雅黑" panose="020B0503020204020204" charset="-122"/>
                </a:rPr>
                <a:t>康复医学的基本原则和服务方式</a:t>
              </a:r>
              <a:endParaRPr lang="zh-CN" altLang="en-US" sz="2000" b="1" dirty="0">
                <a:latin typeface="Calibri" panose="020F0502020204030204" pitchFamily="34" charset="0"/>
                <a:ea typeface="微软雅黑" panose="020B0503020204020204" charset="-122"/>
              </a:endParaRPr>
            </a:p>
          </p:txBody>
        </p:sp>
      </p:grpSp>
      <p:grpSp>
        <p:nvGrpSpPr>
          <p:cNvPr id="22" name="组合 9"/>
          <p:cNvGrpSpPr/>
          <p:nvPr>
            <p:custDataLst>
              <p:tags r:id="rId9"/>
            </p:custDataLst>
          </p:nvPr>
        </p:nvGrpSpPr>
        <p:grpSpPr bwMode="auto">
          <a:xfrm>
            <a:off x="5129790" y="4047175"/>
            <a:ext cx="5534025" cy="539750"/>
            <a:chOff x="1888376" y="1520717"/>
            <a:chExt cx="5534818" cy="540291"/>
          </a:xfrm>
        </p:grpSpPr>
        <p:sp>
          <p:nvSpPr>
            <p:cNvPr id="30" name="圆角矩形标注 50"/>
            <p:cNvSpPr/>
            <p:nvPr>
              <p:custDataLst>
                <p:tags r:id="rId10"/>
              </p:custDataLst>
            </p:nvPr>
          </p:nvSpPr>
          <p:spPr>
            <a:xfrm>
              <a:off x="3253822" y="1520717"/>
              <a:ext cx="4034415" cy="540291"/>
            </a:xfrm>
            <a:prstGeom prst="wedgeRoundRectCallout">
              <a:avLst>
                <a:gd name="adj1" fmla="val -57212"/>
                <a:gd name="adj2" fmla="val -21672"/>
                <a:gd name="adj3" fmla="val 16667"/>
              </a:avLst>
            </a:prstGeom>
            <a:solidFill>
              <a:srgbClr val="6DAB02"/>
            </a:solidFill>
            <a:ln w="12700" cap="flat" cmpd="sng" algn="ctr">
              <a:solidFill>
                <a:srgbClr val="F1F1F1"/>
              </a:solidFill>
              <a:prstDash val="solid"/>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微软雅黑" panose="020B0503020204020204" charset="-122"/>
              </a:endParaRPr>
            </a:p>
          </p:txBody>
        </p:sp>
        <p:sp>
          <p:nvSpPr>
            <p:cNvPr id="32" name="TextBox 11"/>
            <p:cNvSpPr txBox="1">
              <a:spLocks noChangeArrowheads="1"/>
            </p:cNvSpPr>
            <p:nvPr>
              <p:custDataLst>
                <p:tags r:id="rId11"/>
              </p:custDataLst>
            </p:nvPr>
          </p:nvSpPr>
          <p:spPr bwMode="auto">
            <a:xfrm>
              <a:off x="1888376" y="1520717"/>
              <a:ext cx="1297173" cy="540291"/>
            </a:xfrm>
            <a:prstGeom prst="rect">
              <a:avLst/>
            </a:prstGeom>
            <a:noFill/>
            <a:ln w="9525">
              <a:solidFill>
                <a:srgbClr val="67A502"/>
              </a:solidFill>
              <a:miter lim="800000"/>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9pPr>
            </a:lstStyle>
            <a:p>
              <a:pPr algn="ctr" eaLnBrk="1" fontAlgn="auto" hangingPunct="1">
                <a:spcBef>
                  <a:spcPct val="0"/>
                </a:spcBef>
                <a:spcAft>
                  <a:spcPts val="0"/>
                </a:spcAft>
                <a:buFontTx/>
                <a:buNone/>
                <a:defRPr/>
              </a:pPr>
              <a:r>
                <a:rPr lang="zh-CN" altLang="zh-CN" sz="2400" b="1" dirty="0"/>
                <a:t>任务</a:t>
              </a:r>
              <a:r>
                <a:rPr lang="zh-CN" altLang="en-US" sz="2400" b="1" dirty="0"/>
                <a:t>三</a:t>
              </a:r>
              <a:endParaRPr lang="zh-CN" altLang="en-US" sz="2400" b="1" kern="0" dirty="0">
                <a:solidFill>
                  <a:prstClr val="black"/>
                </a:solidFill>
              </a:endParaRPr>
            </a:p>
          </p:txBody>
        </p:sp>
        <p:sp>
          <p:nvSpPr>
            <p:cNvPr id="37" name="TextBox 12"/>
            <p:cNvSpPr txBox="1">
              <a:spLocks noChangeArrowheads="1"/>
            </p:cNvSpPr>
            <p:nvPr>
              <p:custDataLst>
                <p:tags r:id="rId12"/>
              </p:custDataLst>
            </p:nvPr>
          </p:nvSpPr>
          <p:spPr bwMode="auto">
            <a:xfrm>
              <a:off x="3483064" y="1583410"/>
              <a:ext cx="3940130" cy="460836"/>
            </a:xfrm>
            <a:prstGeom prst="rect">
              <a:avLst/>
            </a:prstGeom>
            <a:noFill/>
            <a:ln w="9525">
              <a:noFill/>
              <a:miter lim="800000"/>
            </a:ln>
          </p:spPr>
          <p:txBody>
            <a:bodyPr>
              <a:spAutoFit/>
            </a:bodyPr>
            <a:lstStyle/>
            <a:p>
              <a:pPr algn="ctr">
                <a:spcBef>
                  <a:spcPct val="20000"/>
                </a:spcBef>
                <a:buClr>
                  <a:schemeClr val="hlink"/>
                </a:buClr>
                <a:buFont typeface="Arial" panose="020B0604020202020204" pitchFamily="34" charset="0"/>
                <a:buNone/>
              </a:pPr>
              <a:r>
                <a:rPr lang="zh-CN" altLang="en-US" sz="2400" b="1" dirty="0">
                  <a:latin typeface="Calibri" panose="020F0502020204030204" pitchFamily="34" charset="0"/>
                  <a:ea typeface="微软雅黑" panose="020B0503020204020204" charset="-122"/>
                </a:rPr>
                <a:t>康复医学专业人员职责</a:t>
              </a:r>
              <a:endParaRPr lang="zh-CN" altLang="en-US" sz="2400" b="1" dirty="0">
                <a:latin typeface="Calibri" panose="020F0502020204030204" pitchFamily="34" charset="0"/>
                <a:ea typeface="微软雅黑" panose="020B0503020204020204" charset="-122"/>
              </a:endParaRPr>
            </a:p>
          </p:txBody>
        </p:sp>
      </p:grpSp>
      <p:grpSp>
        <p:nvGrpSpPr>
          <p:cNvPr id="38" name="组合 13"/>
          <p:cNvGrpSpPr/>
          <p:nvPr>
            <p:custDataLst>
              <p:tags r:id="rId13"/>
            </p:custDataLst>
          </p:nvPr>
        </p:nvGrpSpPr>
        <p:grpSpPr bwMode="auto">
          <a:xfrm>
            <a:off x="5129790" y="5156835"/>
            <a:ext cx="5894387" cy="539750"/>
            <a:chOff x="1888376" y="1520825"/>
            <a:chExt cx="5894908" cy="539760"/>
          </a:xfrm>
        </p:grpSpPr>
        <p:sp>
          <p:nvSpPr>
            <p:cNvPr id="39" name="圆角矩形标注 50"/>
            <p:cNvSpPr/>
            <p:nvPr>
              <p:custDataLst>
                <p:tags r:id="rId14"/>
              </p:custDataLst>
            </p:nvPr>
          </p:nvSpPr>
          <p:spPr>
            <a:xfrm>
              <a:off x="3253747" y="1520825"/>
              <a:ext cx="4241182" cy="539760"/>
            </a:xfrm>
            <a:prstGeom prst="wedgeRoundRectCallout">
              <a:avLst>
                <a:gd name="adj1" fmla="val -57212"/>
                <a:gd name="adj2" fmla="val -21672"/>
                <a:gd name="adj3" fmla="val 16667"/>
              </a:avLst>
            </a:prstGeom>
            <a:solidFill>
              <a:srgbClr val="6DAB02"/>
            </a:solidFill>
            <a:ln w="12700" cap="flat" cmpd="sng" algn="ctr">
              <a:solidFill>
                <a:srgbClr val="F1F1F1"/>
              </a:solidFill>
              <a:prstDash val="solid"/>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微软雅黑" panose="020B0503020204020204" charset="-122"/>
              </a:endParaRPr>
            </a:p>
          </p:txBody>
        </p:sp>
        <p:sp>
          <p:nvSpPr>
            <p:cNvPr id="43" name="TextBox 11"/>
            <p:cNvSpPr txBox="1">
              <a:spLocks noChangeArrowheads="1"/>
            </p:cNvSpPr>
            <p:nvPr>
              <p:custDataLst>
                <p:tags r:id="rId15"/>
              </p:custDataLst>
            </p:nvPr>
          </p:nvSpPr>
          <p:spPr bwMode="auto">
            <a:xfrm>
              <a:off x="1888376" y="1520825"/>
              <a:ext cx="1297102" cy="539760"/>
            </a:xfrm>
            <a:prstGeom prst="rect">
              <a:avLst/>
            </a:prstGeom>
            <a:noFill/>
            <a:ln w="9525">
              <a:solidFill>
                <a:srgbClr val="67A502"/>
              </a:solidFill>
              <a:miter lim="800000"/>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9pPr>
            </a:lstStyle>
            <a:p>
              <a:pPr algn="ctr" eaLnBrk="1" fontAlgn="auto" hangingPunct="1">
                <a:spcBef>
                  <a:spcPct val="0"/>
                </a:spcBef>
                <a:spcAft>
                  <a:spcPts val="0"/>
                </a:spcAft>
                <a:buFontTx/>
                <a:buNone/>
                <a:defRPr/>
              </a:pPr>
              <a:r>
                <a:rPr lang="zh-CN" altLang="zh-CN" sz="2400" b="1" dirty="0"/>
                <a:t>任务</a:t>
              </a:r>
              <a:r>
                <a:rPr lang="zh-CN" altLang="en-US" sz="2400" b="1" dirty="0"/>
                <a:t>四</a:t>
              </a:r>
              <a:endParaRPr lang="zh-CN" altLang="en-US" sz="2400" b="1" kern="0" dirty="0">
                <a:solidFill>
                  <a:prstClr val="black"/>
                </a:solidFill>
              </a:endParaRPr>
            </a:p>
          </p:txBody>
        </p:sp>
        <p:sp>
          <p:nvSpPr>
            <p:cNvPr id="44" name="TextBox 12"/>
            <p:cNvSpPr txBox="1">
              <a:spLocks noChangeArrowheads="1"/>
            </p:cNvSpPr>
            <p:nvPr>
              <p:custDataLst>
                <p:tags r:id="rId16"/>
              </p:custDataLst>
            </p:nvPr>
          </p:nvSpPr>
          <p:spPr bwMode="auto">
            <a:xfrm>
              <a:off x="3206140" y="1583196"/>
              <a:ext cx="4577144" cy="460384"/>
            </a:xfrm>
            <a:prstGeom prst="rect">
              <a:avLst/>
            </a:prstGeom>
            <a:noFill/>
            <a:ln w="9525">
              <a:noFill/>
              <a:miter lim="800000"/>
            </a:ln>
          </p:spPr>
          <p:txBody>
            <a:bodyPr>
              <a:spAutoFit/>
            </a:bodyPr>
            <a:lstStyle/>
            <a:p>
              <a:pPr algn="ctr" eaLnBrk="1" hangingPunct="1">
                <a:buFont typeface="Arial" panose="020B0604020202020204" pitchFamily="34" charset="0"/>
                <a:buNone/>
              </a:pPr>
              <a:r>
                <a:rPr lang="zh-CN" altLang="en-US" sz="2400" b="1" dirty="0">
                  <a:latin typeface="Calibri" panose="020F0502020204030204" pitchFamily="34" charset="0"/>
                  <a:ea typeface="微软雅黑" panose="020B0503020204020204" charset="-122"/>
                </a:rPr>
                <a:t>康复医学的工作方式和流程</a:t>
              </a:r>
              <a:endParaRPr lang="zh-CN" altLang="en-US" sz="2400" b="1" dirty="0">
                <a:latin typeface="Calibri" panose="020F0502020204030204" pitchFamily="34" charset="0"/>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852170" y="4000500"/>
            <a:ext cx="3154045" cy="175196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dirty="0" smtClean="0"/>
              <a:t>1. </a:t>
            </a:r>
            <a:r>
              <a:rPr lang="zh-CN" altLang="en-US" dirty="0" smtClean="0"/>
              <a:t>掌握康复医学的基本原则、康复工作的主要方式。</a:t>
            </a:r>
            <a:r>
              <a:rPr lang="en-US" altLang="zh-CN" dirty="0" smtClean="0"/>
              <a:t>  </a:t>
            </a:r>
            <a:endParaRPr lang="en-US" altLang="zh-CN" dirty="0" smtClean="0"/>
          </a:p>
          <a:p>
            <a:pPr algn="just" fontAlgn="auto">
              <a:lnSpc>
                <a:spcPct val="120000"/>
              </a:lnSpc>
              <a:spcBef>
                <a:spcPts val="0"/>
              </a:spcBef>
              <a:spcAft>
                <a:spcPts val="0"/>
              </a:spcAft>
            </a:pPr>
            <a:r>
              <a:rPr lang="en-US" altLang="zh-CN" dirty="0" smtClean="0"/>
              <a:t>2.</a:t>
            </a:r>
            <a:r>
              <a:rPr lang="zh-CN" altLang="en-US" dirty="0" smtClean="0"/>
              <a:t>掌握国内康复医学专业人员的结构</a:t>
            </a:r>
            <a:r>
              <a:rPr lang="en-US" altLang="zh-CN" dirty="0" smtClean="0"/>
              <a:t>,</a:t>
            </a:r>
            <a:r>
              <a:rPr lang="zh-CN" altLang="en-US" dirty="0" smtClean="0"/>
              <a:t>明确不同康复专业技术人员的职责。</a:t>
            </a:r>
            <a:endParaRPr lang="zh-CN" altLang="en-US" dirty="0" smtClean="0"/>
          </a:p>
        </p:txBody>
      </p:sp>
      <p:sp>
        <p:nvSpPr>
          <p:cNvPr id="5" name="文本框 22"/>
          <p:cNvSpPr txBox="1"/>
          <p:nvPr/>
        </p:nvSpPr>
        <p:spPr>
          <a:xfrm flipH="1">
            <a:off x="4412615" y="4352925"/>
            <a:ext cx="3334385" cy="175196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en-US" altLang="zh-CN" dirty="0" smtClean="0"/>
              <a:t>1.</a:t>
            </a:r>
            <a:r>
              <a:rPr lang="zh-CN" altLang="en-US" dirty="0" smtClean="0"/>
              <a:t>能依患者情况选康复方式，设计简单流程。结合国外经验，优化国内康复团队配置。</a:t>
            </a:r>
            <a:endParaRPr lang="zh-CN" altLang="en-US" dirty="0" smtClean="0"/>
          </a:p>
          <a:p>
            <a:pPr algn="just" fontAlgn="auto">
              <a:lnSpc>
                <a:spcPct val="120000"/>
              </a:lnSpc>
              <a:spcBef>
                <a:spcPts val="0"/>
              </a:spcBef>
              <a:spcAft>
                <a:spcPts val="0"/>
              </a:spcAft>
            </a:pPr>
            <a:r>
              <a:rPr lang="en-US" altLang="zh-CN" dirty="0" smtClean="0"/>
              <a:t>2.</a:t>
            </a:r>
            <a:r>
              <a:rPr lang="zh-CN" altLang="en-US" dirty="0" smtClean="0"/>
              <a:t>能完成社区康复环节，提炼国外可借鉴模式。</a:t>
            </a:r>
            <a:endParaRPr lang="zh-CN" altLang="en-US" dirty="0" smtClean="0"/>
          </a:p>
        </p:txBody>
      </p:sp>
      <p:sp>
        <p:nvSpPr>
          <p:cNvPr id="6" name="文本框 22"/>
          <p:cNvSpPr txBox="1"/>
          <p:nvPr/>
        </p:nvSpPr>
        <p:spPr>
          <a:xfrm flipH="1">
            <a:off x="8251190" y="4000500"/>
            <a:ext cx="3144520" cy="274828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en-US" altLang="zh-CN" dirty="0" smtClean="0"/>
              <a:t>1.</a:t>
            </a:r>
            <a:r>
              <a:rPr lang="zh-CN" altLang="en-US" dirty="0" smtClean="0"/>
              <a:t>树立</a:t>
            </a:r>
            <a:r>
              <a:rPr lang="en-US" altLang="zh-CN" dirty="0" smtClean="0"/>
              <a:t> “</a:t>
            </a:r>
            <a:r>
              <a:rPr lang="zh-CN" altLang="en-US" dirty="0" smtClean="0"/>
              <a:t>以患者为中心</a:t>
            </a:r>
            <a:r>
              <a:rPr lang="en-US" altLang="zh-CN" dirty="0" smtClean="0"/>
              <a:t>” </a:t>
            </a:r>
            <a:r>
              <a:rPr lang="zh-CN" altLang="en-US" dirty="0" smtClean="0"/>
              <a:t>理念，关注其需求与意愿，</a:t>
            </a:r>
            <a:r>
              <a:rPr lang="zh-CN" altLang="en-US" dirty="0" smtClean="0">
                <a:sym typeface="+mn-ea"/>
              </a:rPr>
              <a:t>增强社会服务意识</a:t>
            </a:r>
            <a:r>
              <a:rPr lang="zh-CN" altLang="en-US" dirty="0" smtClean="0"/>
              <a:t>。</a:t>
            </a:r>
            <a:endParaRPr lang="zh-CN" altLang="en-US" dirty="0" smtClean="0"/>
          </a:p>
          <a:p>
            <a:pPr algn="just" fontAlgn="auto">
              <a:lnSpc>
                <a:spcPct val="120000"/>
              </a:lnSpc>
              <a:spcBef>
                <a:spcPts val="0"/>
              </a:spcBef>
              <a:spcAft>
                <a:spcPts val="0"/>
              </a:spcAft>
            </a:pPr>
            <a:r>
              <a:rPr lang="en-US" altLang="zh-CN" dirty="0" smtClean="0"/>
              <a:t>2.</a:t>
            </a:r>
            <a:r>
              <a:rPr lang="zh-CN" altLang="en-US" dirty="0" smtClean="0"/>
              <a:t>养成团队协作意识，主动沟通。</a:t>
            </a:r>
            <a:endParaRPr lang="zh-CN" altLang="en-US" dirty="0" smtClean="0"/>
          </a:p>
          <a:p>
            <a:pPr algn="just" fontAlgn="auto">
              <a:lnSpc>
                <a:spcPct val="120000"/>
              </a:lnSpc>
              <a:spcBef>
                <a:spcPts val="0"/>
              </a:spcBef>
              <a:spcAft>
                <a:spcPts val="0"/>
              </a:spcAft>
            </a:pPr>
            <a:r>
              <a:rPr lang="en-US" altLang="zh-CN" dirty="0" smtClean="0"/>
              <a:t>3.</a:t>
            </a:r>
            <a:r>
              <a:rPr lang="zh-CN" altLang="en-US" dirty="0" smtClean="0"/>
              <a:t>培养严谨态度，客观看待差异，学习先进经验。</a:t>
            </a:r>
            <a:endParaRPr lang="zh-CN" altLang="en-US" dirty="0" smtClean="0"/>
          </a:p>
          <a:p>
            <a:pPr algn="just" fontAlgn="auto">
              <a:lnSpc>
                <a:spcPct val="120000"/>
              </a:lnSpc>
              <a:spcBef>
                <a:spcPts val="0"/>
              </a:spcBef>
              <a:spcAft>
                <a:spcPts val="0"/>
              </a:spcAft>
            </a:pPr>
            <a:endParaRPr lang="zh-CN" altLang="en-US"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516380" y="1978025"/>
            <a:ext cx="8895080" cy="2954655"/>
          </a:xfrm>
          <a:prstGeom prst="rect">
            <a:avLst/>
          </a:prstGeom>
          <a:noFill/>
          <a:ln>
            <a:noFill/>
          </a:ln>
        </p:spPr>
        <p:txBody>
          <a:bodyPr wrap="square" rtlCol="0" anchor="t">
            <a:noAutofit/>
          </a:bodyPr>
          <a:lstStyle/>
          <a:p>
            <a:pPr algn="ctr">
              <a:lnSpc>
                <a:spcPct val="150000"/>
              </a:lnSpc>
              <a:buClrTx/>
              <a:buSzTx/>
              <a:buNone/>
            </a:pPr>
            <a:r>
              <a:rPr lang="zh-CN" alt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endParaRPr lang="zh-CN" alt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lnSpc>
                <a:spcPct val="150000"/>
              </a:lnSpc>
              <a:buClrTx/>
              <a:buSzTx/>
              <a:buNone/>
            </a:pPr>
            <a:r>
              <a:rPr lang="zh-CN" alt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康复医学的基本原则和服务</a:t>
            </a:r>
            <a:r>
              <a:rPr lang="zh-CN" alt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方式</a:t>
            </a:r>
            <a:endParaRPr lang="zh-CN" altLang="en-US" sz="4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661302" y="157709"/>
            <a:ext cx="63658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任务一</a:t>
            </a:r>
            <a:r>
              <a:rPr lang="en-US"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康复医学的基本原则和服务</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519420" y="1952625"/>
            <a:ext cx="5799455" cy="378460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en-US" altLang="zh-CN" sz="1600" dirty="0">
                <a:latin typeface="微软雅黑" panose="020B0503020204020204" charset="-122"/>
                <a:ea typeface="微软雅黑" panose="020B0503020204020204" charset="-122"/>
              </a:rPr>
              <a:t> </a:t>
            </a:r>
            <a:r>
              <a:rPr lang="zh-CN" altLang="en-US" sz="1600" dirty="0">
                <a:latin typeface="微软雅黑" panose="020B0503020204020204" charset="-122"/>
                <a:ea typeface="微软雅黑" panose="020B0503020204020204" charset="-122"/>
              </a:rPr>
              <a:t>赵某</a:t>
            </a:r>
            <a:r>
              <a:rPr lang="en-US" altLang="zh-CN" sz="1600" dirty="0">
                <a:latin typeface="微软雅黑" panose="020B0503020204020204" charset="-122"/>
                <a:ea typeface="微软雅黑" panose="020B0503020204020204" charset="-122"/>
              </a:rPr>
              <a:t>,</a:t>
            </a:r>
            <a:r>
              <a:rPr lang="zh-CN" altLang="en-US" sz="1600" dirty="0">
                <a:latin typeface="微软雅黑" panose="020B0503020204020204" charset="-122"/>
                <a:ea typeface="微软雅黑" panose="020B0503020204020204" charset="-122"/>
              </a:rPr>
              <a:t>男</a:t>
            </a:r>
            <a:r>
              <a:rPr lang="en-US" altLang="zh-CN" sz="1600" dirty="0">
                <a:latin typeface="微软雅黑" panose="020B0503020204020204" charset="-122"/>
                <a:ea typeface="微软雅黑" panose="020B0503020204020204" charset="-122"/>
              </a:rPr>
              <a:t>,49</a:t>
            </a:r>
            <a:r>
              <a:rPr lang="zh-CN" altLang="en-US" sz="1600" dirty="0">
                <a:latin typeface="微软雅黑" panose="020B0503020204020204" charset="-122"/>
                <a:ea typeface="微软雅黑" panose="020B0503020204020204" charset="-122"/>
              </a:rPr>
              <a:t>岁</a:t>
            </a:r>
            <a:r>
              <a:rPr lang="en-US" altLang="zh-CN" sz="1600" dirty="0">
                <a:latin typeface="微软雅黑" panose="020B0503020204020204" charset="-122"/>
                <a:ea typeface="微软雅黑" panose="020B0503020204020204" charset="-122"/>
              </a:rPr>
              <a:t>,</a:t>
            </a:r>
            <a:r>
              <a:rPr lang="zh-CN" altLang="en-US" sz="1600" dirty="0">
                <a:latin typeface="微软雅黑" panose="020B0503020204020204" charset="-122"/>
                <a:ea typeface="微软雅黑" panose="020B0503020204020204" charset="-122"/>
              </a:rPr>
              <a:t>个体，在过马路的过程中被一驾货车的司机撞伤，造成全身多处疼痛，活动障碍。经路人送入医院进行治疗。</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en-US" altLang="zh-CN" sz="1600" dirty="0">
                <a:latin typeface="微软雅黑" panose="020B0503020204020204" charset="-122"/>
                <a:ea typeface="微软雅黑" panose="020B0503020204020204" charset="-122"/>
              </a:rPr>
              <a:t> </a:t>
            </a:r>
            <a:r>
              <a:rPr lang="zh-CN" altLang="en-US" sz="1600" dirty="0">
                <a:latin typeface="微软雅黑" panose="020B0503020204020204" charset="-122"/>
                <a:ea typeface="微软雅黑" panose="020B0503020204020204" charset="-122"/>
              </a:rPr>
              <a:t>入院查体</a:t>
            </a:r>
            <a:r>
              <a:rPr lang="en-US" altLang="zh-CN" sz="1600" dirty="0">
                <a:latin typeface="微软雅黑" panose="020B0503020204020204" charset="-122"/>
                <a:ea typeface="微软雅黑" panose="020B0503020204020204" charset="-122"/>
              </a:rPr>
              <a:t>:</a:t>
            </a:r>
            <a:r>
              <a:rPr lang="zh-CN" altLang="en-US" sz="1600" dirty="0">
                <a:latin typeface="微软雅黑" panose="020B0503020204020204" charset="-122"/>
                <a:ea typeface="微软雅黑" panose="020B0503020204020204" charset="-122"/>
              </a:rPr>
              <a:t>神志清楚</a:t>
            </a:r>
            <a:r>
              <a:rPr lang="en-US" altLang="zh-CN" sz="1600" dirty="0">
                <a:latin typeface="微软雅黑" panose="020B0503020204020204" charset="-122"/>
                <a:ea typeface="微软雅黑" panose="020B0503020204020204" charset="-122"/>
              </a:rPr>
              <a:t>,</a:t>
            </a:r>
            <a:r>
              <a:rPr lang="zh-CN" altLang="en-US" sz="1600" dirty="0">
                <a:latin typeface="微软雅黑" panose="020B0503020204020204" charset="-122"/>
                <a:ea typeface="微软雅黑" panose="020B0503020204020204" charset="-122"/>
              </a:rPr>
              <a:t>心肺正常。脸部和四肢多处软组织挫伤。右侧前臂下端疼痛、出现畸形并有异常活动。双侧大腿疼痛，无法行走。经</a:t>
            </a:r>
            <a:r>
              <a:rPr lang="en-US" altLang="zh-CN" sz="1600" dirty="0">
                <a:latin typeface="微软雅黑" panose="020B0503020204020204" charset="-122"/>
                <a:ea typeface="微软雅黑" panose="020B0503020204020204" charset="-122"/>
              </a:rPr>
              <a:t>X</a:t>
            </a:r>
            <a:r>
              <a:rPr lang="zh-CN" altLang="en-US" sz="1600" dirty="0">
                <a:latin typeface="微软雅黑" panose="020B0503020204020204" charset="-122"/>
                <a:ea typeface="微软雅黑" panose="020B0503020204020204" charset="-122"/>
              </a:rPr>
              <a:t>线检查，诊断为右尺桡骨下端骨折、双侧股骨干骨折，未见神经系统损伤的征象。入院后给予行右尺桡骨骨折切开复位内固定术、双侧股骨骨折切开内固定术。术后给予运动训练、物理因子治疗等，复查</a:t>
            </a:r>
            <a:r>
              <a:rPr lang="en-US" altLang="zh-CN" sz="1600" dirty="0">
                <a:latin typeface="微软雅黑" panose="020B0503020204020204" charset="-122"/>
                <a:ea typeface="微软雅黑" panose="020B0503020204020204" charset="-122"/>
              </a:rPr>
              <a:t>X</a:t>
            </a:r>
            <a:r>
              <a:rPr lang="zh-CN" altLang="en-US" sz="1600" dirty="0">
                <a:latin typeface="微软雅黑" panose="020B0503020204020204" charset="-122"/>
                <a:ea typeface="微软雅黑" panose="020B0503020204020204" charset="-122"/>
              </a:rPr>
              <a:t>线骨折对位对线良好，全身未出现其他并发症。</a:t>
            </a:r>
            <a:r>
              <a:rPr lang="zh-CN" altLang="en-US" sz="1600" dirty="0">
                <a:latin typeface="微软雅黑" panose="020B0503020204020204" charset="-122"/>
                <a:ea typeface="微软雅黑" panose="020B0503020204020204" charset="-122"/>
              </a:rPr>
              <a:t>　</a:t>
            </a:r>
            <a:endParaRPr lang="zh-CN" altLang="en-US" sz="1600"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971550" y="2391410"/>
            <a:ext cx="4291965" cy="2592705"/>
          </a:xfrm>
          <a:prstGeom prst="rect">
            <a:avLst/>
          </a:prstGeom>
        </p:spPr>
      </p:pic>
      <p:pic>
        <p:nvPicPr>
          <p:cNvPr id="8195" name="图片 1" descr="www_tuweimei_comComp_19352606_pXQZLPuKIXDl7OUb06TIm9yXppA9dEdI.jpg"/>
          <p:cNvPicPr>
            <a:picLocks noGrp="1" noChangeAspect="1" noChangeArrowheads="1"/>
          </p:cNvPicPr>
          <p:nvPr/>
        </p:nvPicPr>
        <p:blipFill>
          <a:blip r:embed="rId4" cstate="print">
            <a:clrChange>
              <a:clrFrom>
                <a:srgbClr val="FDFDFD"/>
              </a:clrFrom>
              <a:clrTo>
                <a:srgbClr val="FDFDFD">
                  <a:alpha val="0"/>
                </a:srgbClr>
              </a:clrTo>
            </a:clrChange>
          </a:blip>
          <a:srcRect/>
          <a:stretch>
            <a:fillRect/>
          </a:stretch>
        </p:blipFill>
        <p:spPr bwMode="auto">
          <a:xfrm>
            <a:off x="820738" y="782638"/>
            <a:ext cx="654050" cy="1047750"/>
          </a:xfrm>
          <a:prstGeom prst="rect">
            <a:avLst/>
          </a:prstGeom>
          <a:noFill/>
          <a:ln w="9525">
            <a:noFill/>
            <a:miter lim="800000"/>
            <a:headEnd/>
            <a:tailEnd/>
          </a:ln>
        </p:spPr>
      </p:pic>
      <p:sp>
        <p:nvSpPr>
          <p:cNvPr id="3" name="文本框 2"/>
          <p:cNvSpPr txBox="1"/>
          <p:nvPr/>
        </p:nvSpPr>
        <p:spPr>
          <a:xfrm>
            <a:off x="1373505" y="1279525"/>
            <a:ext cx="1353185" cy="368300"/>
          </a:xfrm>
          <a:prstGeom prst="rect">
            <a:avLst/>
          </a:prstGeom>
          <a:noFill/>
        </p:spPr>
        <p:txBody>
          <a:bodyPr wrap="square" rtlCol="0" anchor="t">
            <a:spAutoFit/>
            <a:scene3d>
              <a:camera prst="orthographicFront"/>
              <a:lightRig rig="threePt" dir="t"/>
            </a:scene3d>
          </a:bodyPr>
          <a:p>
            <a:r>
              <a:rPr lang="zh-CN" altLang="en-US">
                <a:solidFill>
                  <a:schemeClr val="accent1"/>
                </a:solidFill>
                <a:effectLst>
                  <a:outerShdw blurRad="38100" dist="25400" dir="5400000" algn="ctr" rotWithShape="0">
                    <a:srgbClr val="6E747A">
                      <a:alpha val="43000"/>
                    </a:srgbClr>
                  </a:outerShdw>
                </a:effectLst>
              </a:rPr>
              <a:t>案例导入</a:t>
            </a:r>
            <a:endParaRPr lang="zh-CN" altLang="en-US">
              <a:solidFill>
                <a:schemeClr val="accent1"/>
              </a:solidFill>
              <a:effectLst>
                <a:outerShdw blurRad="38100" dist="25400" dir="5400000" algn="ctr" rotWithShape="0">
                  <a:srgbClr val="6E747A">
                    <a:alpha val="43000"/>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661302" y="106909"/>
            <a:ext cx="63658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任务一</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康复医学的基本原则和服务</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3"/>
          <a:stretch>
            <a:fillRect/>
          </a:stretch>
        </p:blipFill>
        <p:spPr>
          <a:xfrm>
            <a:off x="1040765" y="2126615"/>
            <a:ext cx="3304540" cy="3616325"/>
          </a:xfrm>
          <a:prstGeom prst="rect">
            <a:avLst/>
          </a:prstGeom>
        </p:spPr>
      </p:pic>
      <p:sp>
        <p:nvSpPr>
          <p:cNvPr id="5" name="文本框 4"/>
          <p:cNvSpPr txBox="1"/>
          <p:nvPr/>
        </p:nvSpPr>
        <p:spPr>
          <a:xfrm>
            <a:off x="842010" y="978535"/>
            <a:ext cx="6096000" cy="737235"/>
          </a:xfrm>
          <a:prstGeom prst="rect">
            <a:avLst/>
          </a:prstGeom>
          <a:noFill/>
        </p:spPr>
        <p:txBody>
          <a:bodyPr wrap="square" rtlCol="0" anchor="t">
            <a:spAutoFit/>
          </a:bodyPr>
          <a:p>
            <a:pPr indent="504190" eaLnBrk="1" fontAlgn="auto" hangingPunct="1">
              <a:lnSpc>
                <a:spcPct val="150000"/>
              </a:lnSpc>
              <a:spcBef>
                <a:spcPts val="0"/>
              </a:spcBef>
              <a:spcAft>
                <a:spcPts val="0"/>
              </a:spcAft>
              <a:defRPr/>
            </a:pPr>
            <a:r>
              <a:rPr lang="zh-CN" altLang="en-US" sz="2800">
                <a:ln w="22225">
                  <a:solidFill>
                    <a:schemeClr val="accent2"/>
                  </a:solidFill>
                  <a:prstDash val="solid"/>
                </a:ln>
                <a:solidFill>
                  <a:schemeClr val="accent2">
                    <a:lumMod val="40000"/>
                    <a:lumOff val="60000"/>
                  </a:schemeClr>
                </a:solidFill>
                <a:sym typeface="+mn-ea"/>
              </a:rPr>
              <a:t>思考：</a:t>
            </a:r>
            <a:endParaRPr lang="zh-CN" altLang="en-US" sz="2800">
              <a:ln w="22225">
                <a:solidFill>
                  <a:schemeClr val="accent2"/>
                </a:solidFill>
                <a:prstDash val="solid"/>
              </a:ln>
              <a:solidFill>
                <a:schemeClr val="accent2">
                  <a:lumMod val="40000"/>
                  <a:lumOff val="60000"/>
                </a:schemeClr>
              </a:solidFill>
              <a:sym typeface="+mn-ea"/>
            </a:endParaRPr>
          </a:p>
        </p:txBody>
      </p:sp>
      <p:sp>
        <p:nvSpPr>
          <p:cNvPr id="16" name="AutoShape 3"/>
          <p:cNvSpPr>
            <a:spLocks noChangeArrowheads="1"/>
          </p:cNvSpPr>
          <p:nvPr/>
        </p:nvSpPr>
        <p:spPr bwMode="auto">
          <a:xfrm>
            <a:off x="4345066" y="2433166"/>
            <a:ext cx="7081838" cy="2940050"/>
          </a:xfrm>
          <a:prstGeom prst="cloudCallout">
            <a:avLst>
              <a:gd name="adj1" fmla="val -33352"/>
              <a:gd name="adj2" fmla="val 63745"/>
            </a:avLst>
          </a:prstGeom>
          <a:solidFill>
            <a:srgbClr val="CCECFF"/>
          </a:solidFill>
          <a:ln w="9525">
            <a:solidFill>
              <a:sysClr val="window" lastClr="FFFFFF"/>
            </a:solidFill>
            <a:round/>
          </a:ln>
          <a:effec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lnSpc>
                <a:spcPct val="150000"/>
              </a:lnSpc>
              <a:spcBef>
                <a:spcPts val="0"/>
              </a:spcBef>
              <a:spcAft>
                <a:spcPts val="0"/>
              </a:spcAft>
              <a:defRPr/>
            </a:pPr>
            <a:r>
              <a:rPr lang="zh-CN" altLang="en-US" sz="2000" kern="0">
                <a:solidFill>
                  <a:srgbClr val="000000"/>
                </a:solidFill>
                <a:latin typeface="微软雅黑" panose="020B0503020204020204" charset="-122"/>
                <a:ea typeface="微软雅黑" panose="020B0503020204020204" charset="-122"/>
              </a:rPr>
              <a:t>      </a:t>
            </a:r>
            <a:endParaRPr lang="zh-CN" altLang="en-US" sz="2000" kern="0">
              <a:solidFill>
                <a:srgbClr val="000000"/>
              </a:solidFill>
              <a:latin typeface="微软雅黑" panose="020B0503020204020204" charset="-122"/>
              <a:ea typeface="微软雅黑" panose="020B0503020204020204" charset="-122"/>
            </a:endParaRPr>
          </a:p>
        </p:txBody>
      </p:sp>
      <p:sp>
        <p:nvSpPr>
          <p:cNvPr id="2" name="文本框 1"/>
          <p:cNvSpPr txBox="1"/>
          <p:nvPr/>
        </p:nvSpPr>
        <p:spPr>
          <a:xfrm>
            <a:off x="5396865" y="2819400"/>
            <a:ext cx="5291455" cy="2168525"/>
          </a:xfrm>
          <a:prstGeom prst="rect">
            <a:avLst/>
          </a:prstGeom>
          <a:noFill/>
        </p:spPr>
        <p:txBody>
          <a:bodyPr wrap="square" rtlCol="0">
            <a:spAutoFit/>
          </a:bodyPr>
          <a:lstStyle/>
          <a:p>
            <a:pPr eaLnBrk="1" hangingPunct="1">
              <a:lnSpc>
                <a:spcPct val="150000"/>
              </a:lnSpc>
              <a:buFont typeface="Arial" panose="020B0604020202020204" pitchFamily="34" charset="0"/>
              <a:buNone/>
              <a:defRPr/>
            </a:pPr>
            <a:r>
              <a:rPr lang="zh-CN" altLang="en-US" b="1">
                <a:latin typeface="微软雅黑" panose="020B0503020204020204" charset="-122"/>
                <a:ea typeface="微软雅黑" panose="020B0503020204020204" charset="-122"/>
                <a:cs typeface="微软雅黑" panose="020B0503020204020204" charset="-122"/>
                <a:sym typeface="+mn-ea"/>
              </a:rPr>
              <a:t>1. 针对以上情况，患者应该继续接受那种形式的康复治疗？</a:t>
            </a:r>
            <a:endParaRPr lang="zh-CN" altLang="en-US" b="1" noProof="1">
              <a:latin typeface="微软雅黑" panose="020B0503020204020204" charset="-122"/>
              <a:ea typeface="微软雅黑" panose="020B0503020204020204" charset="-122"/>
              <a:cs typeface="微软雅黑" panose="020B0503020204020204" charset="-122"/>
            </a:endParaRPr>
          </a:p>
          <a:p>
            <a:pPr eaLnBrk="1" hangingPunct="1">
              <a:lnSpc>
                <a:spcPct val="150000"/>
              </a:lnSpc>
              <a:buFont typeface="Arial" panose="020B0604020202020204" pitchFamily="34" charset="0"/>
              <a:buNone/>
              <a:defRPr/>
            </a:pPr>
            <a:r>
              <a:rPr lang="zh-CN" altLang="en-US" b="1">
                <a:latin typeface="微软雅黑" panose="020B0503020204020204" charset="-122"/>
                <a:ea typeface="微软雅黑" panose="020B0503020204020204" charset="-122"/>
                <a:cs typeface="微软雅黑" panose="020B0503020204020204" charset="-122"/>
                <a:sym typeface="+mn-ea"/>
              </a:rPr>
              <a:t>2. 在康复治疗的过程中应该贯彻什么样的原则？</a:t>
            </a:r>
            <a:endParaRPr lang="zh-CN" altLang="en-US" b="1" noProof="1">
              <a:latin typeface="微软雅黑" panose="020B0503020204020204" charset="-122"/>
              <a:ea typeface="微软雅黑" panose="020B0503020204020204" charset="-122"/>
              <a:cs typeface="微软雅黑" panose="020B0503020204020204" charset="-122"/>
            </a:endParaRPr>
          </a:p>
          <a:p>
            <a:pPr eaLnBrk="1" hangingPunct="1">
              <a:lnSpc>
                <a:spcPct val="150000"/>
              </a:lnSpc>
              <a:buFont typeface="Arial" panose="020B0604020202020204" pitchFamily="34" charset="0"/>
              <a:buNone/>
              <a:defRPr/>
            </a:pPr>
            <a:r>
              <a:rPr lang="zh-CN" altLang="en-US" b="1">
                <a:latin typeface="微软雅黑" panose="020B0503020204020204" charset="-122"/>
                <a:ea typeface="微软雅黑" panose="020B0503020204020204" charset="-122"/>
                <a:cs typeface="微软雅黑" panose="020B0503020204020204" charset="-122"/>
                <a:sym typeface="+mn-ea"/>
              </a:rPr>
              <a:t>3. 本病例的康复治疗原则是什么？结合本病例，临床医生是否具有康复意识？</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762635" y="1715770"/>
            <a:ext cx="1050861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682892" y="112624"/>
            <a:ext cx="63658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任务一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康复医学的基本原则和服务</a:t>
            </a:r>
            <a:endParaRPr lang="zh-CN" altLang="en-US"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0242" name="组合 1"/>
          <p:cNvGrpSpPr/>
          <p:nvPr/>
        </p:nvGrpSpPr>
        <p:grpSpPr bwMode="auto">
          <a:xfrm>
            <a:off x="761683" y="1001078"/>
            <a:ext cx="4135437" cy="523875"/>
            <a:chOff x="-287650" y="28575"/>
            <a:chExt cx="4134192" cy="522288"/>
          </a:xfrm>
        </p:grpSpPr>
        <p:sp>
          <p:nvSpPr>
            <p:cNvPr id="10268" name="矩形 10"/>
            <p:cNvSpPr>
              <a:spLocks noChangeArrowheads="1"/>
            </p:cNvSpPr>
            <p:nvPr/>
          </p:nvSpPr>
          <p:spPr bwMode="auto">
            <a:xfrm>
              <a:off x="359905" y="28575"/>
              <a:ext cx="3486637" cy="522288"/>
            </a:xfrm>
            <a:prstGeom prst="rect">
              <a:avLst/>
            </a:prstGeom>
            <a:solidFill>
              <a:srgbClr val="CCFF99">
                <a:alpha val="41960"/>
              </a:srgbClr>
            </a:solidFill>
            <a:ln w="25400">
              <a:solidFill>
                <a:srgbClr val="FFFFFF"/>
              </a:solidFill>
              <a:miter lim="800000"/>
            </a:ln>
          </p:spPr>
          <p:txBody>
            <a:bodyPr anchor="ctr"/>
            <a:lstStyle/>
            <a:p>
              <a:pPr algn="ctr" eaLnBrk="1" latinLnBrk="1" hangingPunct="1">
                <a:buFont typeface="Wingdings" panose="05000000000000000000" pitchFamily="2" charset="2"/>
                <a:buNone/>
              </a:pPr>
              <a:r>
                <a:rPr lang="zh-CN" altLang="en-US" sz="2400" b="1">
                  <a:solidFill>
                    <a:srgbClr val="0070C0"/>
                  </a:solidFill>
                  <a:latin typeface="Calibri" panose="020F0502020204030204" pitchFamily="34" charset="0"/>
                  <a:ea typeface="微软雅黑" panose="020B0503020204020204" charset="-122"/>
                </a:rPr>
                <a:t>康复医学的基本原则</a:t>
              </a:r>
              <a:endParaRPr lang="zh-CN" altLang="en-US" sz="2400" b="1">
                <a:solidFill>
                  <a:srgbClr val="0070C0"/>
                </a:solidFill>
                <a:latin typeface="Calibri" panose="020F0502020204030204" pitchFamily="34" charset="0"/>
                <a:ea typeface="微软雅黑" panose="020B0503020204020204" charset="-122"/>
              </a:endParaRPr>
            </a:p>
          </p:txBody>
        </p:sp>
        <p:sp>
          <p:nvSpPr>
            <p:cNvPr id="10269" name="五边形 6"/>
            <p:cNvSpPr>
              <a:spLocks noChangeArrowheads="1"/>
            </p:cNvSpPr>
            <p:nvPr/>
          </p:nvSpPr>
          <p:spPr bwMode="auto">
            <a:xfrm>
              <a:off x="-287650" y="28575"/>
              <a:ext cx="935327" cy="492125"/>
            </a:xfrm>
            <a:prstGeom prst="homePlate">
              <a:avLst>
                <a:gd name="adj" fmla="val 49908"/>
              </a:avLst>
            </a:prstGeom>
            <a:solidFill>
              <a:srgbClr val="00B050"/>
            </a:solidFill>
            <a:ln w="25400">
              <a:solidFill>
                <a:srgbClr val="FFFFFF"/>
              </a:solidFill>
              <a:miter lim="800000"/>
            </a:ln>
          </p:spPr>
          <p:txBody>
            <a:bodyPr anchor="ctr"/>
            <a:lstStyle/>
            <a:p>
              <a:pPr algn="ctr" eaLnBrk="1" latinLnBrk="1" hangingPunct="1">
                <a:buFont typeface="Wingdings" panose="05000000000000000000" pitchFamily="2" charset="2"/>
                <a:buNone/>
              </a:pPr>
              <a:r>
                <a:rPr lang="zh-CN" altLang="en-US" sz="2400" b="1">
                  <a:solidFill>
                    <a:srgbClr val="FFFFFF"/>
                  </a:solidFill>
                  <a:latin typeface="黑体" panose="02010609060101010101" charset="-122"/>
                  <a:ea typeface="黑体" panose="02010609060101010101" charset="-122"/>
                </a:rPr>
                <a:t> 一、</a:t>
              </a:r>
              <a:endParaRPr lang="zh-CN" altLang="zh-CN" sz="2400" b="1">
                <a:solidFill>
                  <a:srgbClr val="FFFFFF"/>
                </a:solidFill>
                <a:latin typeface="黑体" panose="02010609060101010101" charset="-122"/>
                <a:ea typeface="黑体" panose="02010609060101010101" charset="-122"/>
              </a:endParaRPr>
            </a:p>
          </p:txBody>
        </p:sp>
      </p:grpSp>
      <p:grpSp>
        <p:nvGrpSpPr>
          <p:cNvPr id="8" name="组合 7"/>
          <p:cNvGrpSpPr/>
          <p:nvPr/>
        </p:nvGrpSpPr>
        <p:grpSpPr bwMode="auto">
          <a:xfrm>
            <a:off x="2925763" y="2336800"/>
            <a:ext cx="2039937" cy="714375"/>
            <a:chOff x="1181100" y="2133600"/>
            <a:chExt cx="3021665" cy="1057275"/>
          </a:xfrm>
        </p:grpSpPr>
        <p:sp>
          <p:nvSpPr>
            <p:cNvPr id="3" name="对角圆角矩形 2"/>
            <p:cNvSpPr/>
            <p:nvPr/>
          </p:nvSpPr>
          <p:spPr>
            <a:xfrm>
              <a:off x="1181100" y="2133600"/>
              <a:ext cx="1058171" cy="1057275"/>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sz="1350" noProof="1">
                <a:latin typeface="微软雅黑" panose="020B0503020204020204" charset="-122"/>
                <a:ea typeface="微软雅黑" panose="020B0503020204020204" charset="-122"/>
              </a:endParaRPr>
            </a:p>
          </p:txBody>
        </p:sp>
        <p:sp>
          <p:nvSpPr>
            <p:cNvPr id="9" name="文本框 8"/>
            <p:cNvSpPr txBox="1"/>
            <p:nvPr/>
          </p:nvSpPr>
          <p:spPr>
            <a:xfrm>
              <a:off x="2509344" y="2380559"/>
              <a:ext cx="1693421" cy="565415"/>
            </a:xfrm>
            <a:prstGeom prst="rect">
              <a:avLst/>
            </a:prstGeom>
            <a:noFill/>
          </p:spPr>
          <p:txBody>
            <a:bodyPr wrap="none">
              <a:spAutoFit/>
              <a:scene3d>
                <a:camera prst="orthographicFront"/>
                <a:lightRig rig="threePt" dir="t"/>
              </a:scene3d>
            </a:bodyPr>
            <a:lstStyle/>
            <a:p>
              <a:pPr eaLnBrk="1" hangingPunct="1">
                <a:buFont typeface="Arial" panose="020B0604020202020204" pitchFamily="34" charset="0"/>
                <a:buNone/>
                <a:defRPr/>
              </a:pPr>
              <a:r>
                <a:rPr sz="1885" b="1" kern="0"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Calibri" panose="020F0502020204030204" pitchFamily="34" charset="0"/>
                </a:rPr>
                <a:t>功能训练</a:t>
              </a:r>
              <a:endParaRPr lang="zh-CN" altLang="en-US" sz="1885" b="1" kern="0"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Calibri" panose="020F0502020204030204" pitchFamily="34" charset="0"/>
              </a:endParaRPr>
            </a:p>
          </p:txBody>
        </p:sp>
        <p:pic>
          <p:nvPicPr>
            <p:cNvPr id="10267" name="图片 8"/>
            <p:cNvPicPr>
              <a:picLocks noChangeAspect="1" noChangeArrowheads="1"/>
            </p:cNvPicPr>
            <p:nvPr/>
          </p:nvPicPr>
          <p:blipFill>
            <a:blip r:embed="rId3" cstate="print">
              <a:biLevel thresh="50000"/>
              <a:grayscl/>
            </a:blip>
            <a:srcRect/>
            <a:stretch>
              <a:fillRect/>
            </a:stretch>
          </p:blipFill>
          <p:spPr bwMode="auto">
            <a:xfrm>
              <a:off x="1371743" y="2324243"/>
              <a:ext cx="675989" cy="675989"/>
            </a:xfrm>
            <a:prstGeom prst="rect">
              <a:avLst/>
            </a:prstGeom>
            <a:noFill/>
            <a:ln w="9525">
              <a:noFill/>
              <a:miter lim="800000"/>
              <a:headEnd/>
              <a:tailEnd/>
            </a:ln>
          </p:spPr>
        </p:pic>
      </p:grpSp>
      <p:grpSp>
        <p:nvGrpSpPr>
          <p:cNvPr id="10" name="组合 9"/>
          <p:cNvGrpSpPr/>
          <p:nvPr/>
        </p:nvGrpSpPr>
        <p:grpSpPr bwMode="auto">
          <a:xfrm>
            <a:off x="6600825" y="2336800"/>
            <a:ext cx="1984375" cy="714375"/>
            <a:chOff x="1180394" y="2133600"/>
            <a:chExt cx="2938642" cy="1057275"/>
          </a:xfrm>
        </p:grpSpPr>
        <p:sp>
          <p:nvSpPr>
            <p:cNvPr id="11" name="对角圆角矩形 10"/>
            <p:cNvSpPr/>
            <p:nvPr/>
          </p:nvSpPr>
          <p:spPr>
            <a:xfrm>
              <a:off x="1180394" y="2133600"/>
              <a:ext cx="1057911" cy="1057275"/>
            </a:xfrm>
            <a:prstGeom prst="round2Diag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sz="1350" noProof="1">
                <a:latin typeface="微软雅黑" panose="020B0503020204020204" charset="-122"/>
                <a:ea typeface="微软雅黑" panose="020B0503020204020204" charset="-122"/>
              </a:endParaRPr>
            </a:p>
          </p:txBody>
        </p:sp>
        <p:sp>
          <p:nvSpPr>
            <p:cNvPr id="13" name="文本框 12"/>
            <p:cNvSpPr txBox="1"/>
            <p:nvPr/>
          </p:nvSpPr>
          <p:spPr>
            <a:xfrm>
              <a:off x="2426378" y="2323910"/>
              <a:ext cx="1692658" cy="566229"/>
            </a:xfrm>
            <a:prstGeom prst="rect">
              <a:avLst/>
            </a:prstGeom>
            <a:noFill/>
          </p:spPr>
          <p:txBody>
            <a:bodyPr wrap="none">
              <a:spAutoFit/>
            </a:bodyPr>
            <a:lstStyle/>
            <a:p>
              <a:pPr eaLnBrk="1" hangingPunct="1">
                <a:buFont typeface="Arial" panose="020B0604020202020204" pitchFamily="34" charset="0"/>
                <a:buNone/>
                <a:defRPr/>
              </a:pPr>
              <a:r>
                <a:rPr sz="1885" b="1" kern="0"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Calibri" panose="020F0502020204030204" pitchFamily="34" charset="0"/>
                </a:rPr>
                <a:t>全面康复</a:t>
              </a:r>
              <a:endParaRPr lang="zh-CN" altLang="en-US" sz="1885" b="1" kern="0"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Calibri" panose="020F0502020204030204" pitchFamily="34" charset="0"/>
              </a:endParaRPr>
            </a:p>
          </p:txBody>
        </p:sp>
        <p:pic>
          <p:nvPicPr>
            <p:cNvPr id="10264" name="图片 14"/>
            <p:cNvPicPr>
              <a:picLocks noChangeAspect="1" noChangeArrowheads="1"/>
            </p:cNvPicPr>
            <p:nvPr/>
          </p:nvPicPr>
          <p:blipFill>
            <a:blip r:embed="rId4" cstate="print">
              <a:biLevel thresh="50000"/>
              <a:grayscl/>
            </a:blip>
            <a:srcRect/>
            <a:stretch>
              <a:fillRect/>
            </a:stretch>
          </p:blipFill>
          <p:spPr bwMode="auto">
            <a:xfrm>
              <a:off x="1371743" y="2263775"/>
              <a:ext cx="675989" cy="733199"/>
            </a:xfrm>
            <a:prstGeom prst="rect">
              <a:avLst/>
            </a:prstGeom>
            <a:noFill/>
            <a:ln w="9525">
              <a:noFill/>
              <a:miter lim="800000"/>
              <a:headEnd/>
              <a:tailEnd/>
            </a:ln>
          </p:spPr>
        </p:pic>
      </p:grpSp>
      <p:grpSp>
        <p:nvGrpSpPr>
          <p:cNvPr id="16" name="组合 15"/>
          <p:cNvGrpSpPr/>
          <p:nvPr/>
        </p:nvGrpSpPr>
        <p:grpSpPr bwMode="auto">
          <a:xfrm>
            <a:off x="2903538" y="3490913"/>
            <a:ext cx="2062162" cy="714375"/>
            <a:chOff x="1181100" y="2133600"/>
            <a:chExt cx="3055533" cy="1057275"/>
          </a:xfrm>
        </p:grpSpPr>
        <p:sp>
          <p:nvSpPr>
            <p:cNvPr id="17" name="对角圆角矩形 16"/>
            <p:cNvSpPr/>
            <p:nvPr/>
          </p:nvSpPr>
          <p:spPr>
            <a:xfrm>
              <a:off x="1181100" y="2133600"/>
              <a:ext cx="1056146" cy="1057275"/>
            </a:xfrm>
            <a:prstGeom prst="round2Diag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sz="1350" noProof="1">
                <a:latin typeface="微软雅黑" panose="020B0503020204020204" charset="-122"/>
                <a:ea typeface="微软雅黑" panose="020B0503020204020204" charset="-122"/>
              </a:endParaRPr>
            </a:p>
          </p:txBody>
        </p:sp>
        <p:sp>
          <p:nvSpPr>
            <p:cNvPr id="18" name="文本框 17"/>
            <p:cNvSpPr txBox="1"/>
            <p:nvPr/>
          </p:nvSpPr>
          <p:spPr>
            <a:xfrm>
              <a:off x="2543035" y="2434336"/>
              <a:ext cx="1693598" cy="563880"/>
            </a:xfrm>
            <a:prstGeom prst="rect">
              <a:avLst/>
            </a:prstGeom>
            <a:noFill/>
          </p:spPr>
          <p:txBody>
            <a:bodyPr wrap="none">
              <a:spAutoFit/>
            </a:bodyPr>
            <a:lstStyle/>
            <a:p>
              <a:pPr eaLnBrk="1" hangingPunct="1">
                <a:buFont typeface="Arial" panose="020B0604020202020204" pitchFamily="34" charset="0"/>
                <a:buNone/>
                <a:defRPr/>
              </a:pPr>
              <a:r>
                <a:rPr sz="1885" b="1" kern="0"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Calibri" panose="020F0502020204030204" pitchFamily="34" charset="0"/>
                </a:rPr>
                <a:t>早期同步</a:t>
              </a:r>
              <a:endParaRPr sz="1885" b="1" kern="0"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Calibri" panose="020F0502020204030204" pitchFamily="34" charset="0"/>
              </a:endParaRPr>
            </a:p>
          </p:txBody>
        </p:sp>
        <p:pic>
          <p:nvPicPr>
            <p:cNvPr id="10261" name="图片 19"/>
            <p:cNvPicPr>
              <a:picLocks noChangeAspect="1" noChangeArrowheads="1"/>
            </p:cNvPicPr>
            <p:nvPr/>
          </p:nvPicPr>
          <p:blipFill>
            <a:blip r:embed="rId5" cstate="print">
              <a:biLevel thresh="50000"/>
              <a:grayscl/>
            </a:blip>
            <a:srcRect/>
            <a:stretch>
              <a:fillRect/>
            </a:stretch>
          </p:blipFill>
          <p:spPr bwMode="auto">
            <a:xfrm>
              <a:off x="1371743" y="2325214"/>
              <a:ext cx="675989" cy="674046"/>
            </a:xfrm>
            <a:prstGeom prst="rect">
              <a:avLst/>
            </a:prstGeom>
            <a:noFill/>
            <a:ln w="9525">
              <a:noFill/>
              <a:miter lim="800000"/>
              <a:headEnd/>
              <a:tailEnd/>
            </a:ln>
          </p:spPr>
        </p:pic>
      </p:grpSp>
      <p:grpSp>
        <p:nvGrpSpPr>
          <p:cNvPr id="12" name="组合 11"/>
          <p:cNvGrpSpPr/>
          <p:nvPr/>
        </p:nvGrpSpPr>
        <p:grpSpPr bwMode="auto">
          <a:xfrm>
            <a:off x="6602413" y="3490913"/>
            <a:ext cx="1982787" cy="714375"/>
            <a:chOff x="1181100" y="2133600"/>
            <a:chExt cx="2937935" cy="1057275"/>
          </a:xfrm>
        </p:grpSpPr>
        <p:sp>
          <p:nvSpPr>
            <p:cNvPr id="22" name="对角圆角矩形 21"/>
            <p:cNvSpPr/>
            <p:nvPr/>
          </p:nvSpPr>
          <p:spPr>
            <a:xfrm>
              <a:off x="1181100" y="2133600"/>
              <a:ext cx="1056151" cy="1057275"/>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sz="1350" noProof="1">
                <a:latin typeface="微软雅黑" panose="020B0503020204020204" charset="-122"/>
                <a:ea typeface="微软雅黑" panose="020B0503020204020204" charset="-122"/>
              </a:endParaRPr>
            </a:p>
          </p:txBody>
        </p:sp>
        <p:sp>
          <p:nvSpPr>
            <p:cNvPr id="14" name="文本框 13"/>
            <p:cNvSpPr txBox="1"/>
            <p:nvPr/>
          </p:nvSpPr>
          <p:spPr>
            <a:xfrm>
              <a:off x="2425429" y="2323909"/>
              <a:ext cx="1693606" cy="566230"/>
            </a:xfrm>
            <a:prstGeom prst="rect">
              <a:avLst/>
            </a:prstGeom>
            <a:noFill/>
          </p:spPr>
          <p:txBody>
            <a:bodyPr wrap="none">
              <a:spAutoFit/>
            </a:bodyPr>
            <a:lstStyle/>
            <a:p>
              <a:pPr eaLnBrk="1" hangingPunct="1">
                <a:buFont typeface="Arial" panose="020B0604020202020204" pitchFamily="34" charset="0"/>
                <a:buNone/>
                <a:defRPr/>
              </a:pPr>
              <a:r>
                <a:rPr sz="1885" b="1" kern="0"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Calibri" panose="020F0502020204030204" pitchFamily="34" charset="0"/>
                </a:rPr>
                <a:t>团队精神</a:t>
              </a:r>
              <a:endParaRPr lang="zh-CN" altLang="en-US" sz="1885" b="1" kern="0"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Calibri" panose="020F0502020204030204" pitchFamily="34" charset="0"/>
              </a:endParaRPr>
            </a:p>
          </p:txBody>
        </p:sp>
        <p:pic>
          <p:nvPicPr>
            <p:cNvPr id="10258" name="图片 24"/>
            <p:cNvPicPr>
              <a:picLocks noChangeAspect="1" noChangeArrowheads="1"/>
            </p:cNvPicPr>
            <p:nvPr/>
          </p:nvPicPr>
          <p:blipFill>
            <a:blip r:embed="rId6" cstate="print">
              <a:biLevel thresh="50000"/>
              <a:grayscl/>
            </a:blip>
            <a:srcRect/>
            <a:stretch>
              <a:fillRect/>
            </a:stretch>
          </p:blipFill>
          <p:spPr bwMode="auto">
            <a:xfrm>
              <a:off x="1371743" y="2325192"/>
              <a:ext cx="675989" cy="674090"/>
            </a:xfrm>
            <a:prstGeom prst="rect">
              <a:avLst/>
            </a:prstGeom>
            <a:noFill/>
            <a:ln w="9525">
              <a:noFill/>
              <a:miter lim="800000"/>
              <a:headEnd/>
              <a:tailEnd/>
            </a:ln>
          </p:spPr>
        </p:pic>
      </p:grpSp>
      <p:grpSp>
        <p:nvGrpSpPr>
          <p:cNvPr id="26" name="组合 25"/>
          <p:cNvGrpSpPr/>
          <p:nvPr/>
        </p:nvGrpSpPr>
        <p:grpSpPr bwMode="auto">
          <a:xfrm>
            <a:off x="2903538" y="4645025"/>
            <a:ext cx="2062162" cy="714375"/>
            <a:chOff x="1181100" y="2133600"/>
            <a:chExt cx="3055533" cy="1057275"/>
          </a:xfrm>
        </p:grpSpPr>
        <p:sp>
          <p:nvSpPr>
            <p:cNvPr id="27" name="对角圆角矩形 26"/>
            <p:cNvSpPr/>
            <p:nvPr/>
          </p:nvSpPr>
          <p:spPr>
            <a:xfrm>
              <a:off x="1181100" y="2133600"/>
              <a:ext cx="1056146" cy="1057275"/>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sz="1350" noProof="1">
                <a:latin typeface="微软雅黑" panose="020B0503020204020204" charset="-122"/>
                <a:ea typeface="微软雅黑" panose="020B0503020204020204" charset="-122"/>
              </a:endParaRPr>
            </a:p>
          </p:txBody>
        </p:sp>
        <p:sp>
          <p:nvSpPr>
            <p:cNvPr id="28" name="文本框 27"/>
            <p:cNvSpPr txBox="1"/>
            <p:nvPr/>
          </p:nvSpPr>
          <p:spPr>
            <a:xfrm>
              <a:off x="2543035" y="2323910"/>
              <a:ext cx="1693598" cy="566229"/>
            </a:xfrm>
            <a:prstGeom prst="rect">
              <a:avLst/>
            </a:prstGeom>
            <a:noFill/>
          </p:spPr>
          <p:txBody>
            <a:bodyPr wrap="none">
              <a:spAutoFit/>
            </a:bodyPr>
            <a:lstStyle/>
            <a:p>
              <a:pPr eaLnBrk="1" hangingPunct="1">
                <a:buFont typeface="Arial" panose="020B0604020202020204" pitchFamily="34" charset="0"/>
                <a:buNone/>
                <a:defRPr/>
              </a:pPr>
              <a:r>
                <a:rPr sz="1885" b="1" kern="0"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Calibri" panose="020F0502020204030204" pitchFamily="34" charset="0"/>
                </a:rPr>
                <a:t>主动参与</a:t>
              </a:r>
              <a:endParaRPr lang="zh-CN" altLang="en-US" sz="1885" b="1" kern="0"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Calibri" panose="020F0502020204030204" pitchFamily="34" charset="0"/>
              </a:endParaRPr>
            </a:p>
          </p:txBody>
        </p:sp>
        <p:pic>
          <p:nvPicPr>
            <p:cNvPr id="10255" name="图片 30"/>
            <p:cNvPicPr>
              <a:picLocks noChangeAspect="1" noChangeArrowheads="1"/>
            </p:cNvPicPr>
            <p:nvPr/>
          </p:nvPicPr>
          <p:blipFill>
            <a:blip r:embed="rId7" cstate="print">
              <a:biLevel thresh="50000"/>
              <a:grayscl/>
            </a:blip>
            <a:srcRect/>
            <a:stretch>
              <a:fillRect/>
            </a:stretch>
          </p:blipFill>
          <p:spPr bwMode="auto">
            <a:xfrm>
              <a:off x="1381132" y="2324243"/>
              <a:ext cx="657211" cy="675989"/>
            </a:xfrm>
            <a:prstGeom prst="rect">
              <a:avLst/>
            </a:prstGeom>
            <a:noFill/>
            <a:ln w="9525">
              <a:noFill/>
              <a:miter lim="800000"/>
              <a:headEnd/>
              <a:tailEnd/>
            </a:ln>
          </p:spPr>
        </p:pic>
      </p:grpSp>
      <p:grpSp>
        <p:nvGrpSpPr>
          <p:cNvPr id="32" name="组合 31"/>
          <p:cNvGrpSpPr/>
          <p:nvPr/>
        </p:nvGrpSpPr>
        <p:grpSpPr bwMode="auto">
          <a:xfrm>
            <a:off x="6602413" y="4645025"/>
            <a:ext cx="1982787" cy="714375"/>
            <a:chOff x="1181100" y="2133600"/>
            <a:chExt cx="2937935" cy="1057275"/>
          </a:xfrm>
        </p:grpSpPr>
        <p:sp>
          <p:nvSpPr>
            <p:cNvPr id="33" name="对角圆角矩形 32"/>
            <p:cNvSpPr/>
            <p:nvPr/>
          </p:nvSpPr>
          <p:spPr>
            <a:xfrm>
              <a:off x="1181100" y="2133600"/>
              <a:ext cx="1056151" cy="1057275"/>
            </a:xfrm>
            <a:prstGeom prst="round2Diag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sz="1350" noProof="1">
                <a:latin typeface="微软雅黑" panose="020B0503020204020204" charset="-122"/>
                <a:ea typeface="微软雅黑" panose="020B0503020204020204" charset="-122"/>
              </a:endParaRPr>
            </a:p>
          </p:txBody>
        </p:sp>
        <p:sp>
          <p:nvSpPr>
            <p:cNvPr id="34" name="文本框 33"/>
            <p:cNvSpPr txBox="1"/>
            <p:nvPr/>
          </p:nvSpPr>
          <p:spPr>
            <a:xfrm>
              <a:off x="2425429" y="2323910"/>
              <a:ext cx="1693606" cy="566229"/>
            </a:xfrm>
            <a:prstGeom prst="rect">
              <a:avLst/>
            </a:prstGeom>
            <a:noFill/>
          </p:spPr>
          <p:txBody>
            <a:bodyPr wrap="none">
              <a:spAutoFit/>
            </a:bodyPr>
            <a:lstStyle/>
            <a:p>
              <a:pPr eaLnBrk="1" hangingPunct="1">
                <a:buFont typeface="Arial" panose="020B0604020202020204" pitchFamily="34" charset="0"/>
                <a:buNone/>
                <a:defRPr/>
              </a:pPr>
              <a:r>
                <a:rPr sz="1885" b="1" kern="0"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Calibri" panose="020F0502020204030204" pitchFamily="34" charset="0"/>
                </a:rPr>
                <a:t>回归社会</a:t>
              </a:r>
              <a:endParaRPr lang="zh-CN" altLang="en-US" sz="1885" b="1" kern="0"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Calibri" panose="020F0502020204030204" pitchFamily="34" charset="0"/>
              </a:endParaRPr>
            </a:p>
          </p:txBody>
        </p:sp>
        <p:pic>
          <p:nvPicPr>
            <p:cNvPr id="10252" name="图片 35"/>
            <p:cNvPicPr>
              <a:picLocks noChangeAspect="1" noChangeArrowheads="1"/>
            </p:cNvPicPr>
            <p:nvPr/>
          </p:nvPicPr>
          <p:blipFill>
            <a:blip r:embed="rId8" cstate="print">
              <a:biLevel thresh="50000"/>
              <a:grayscl/>
            </a:blip>
            <a:srcRect/>
            <a:stretch>
              <a:fillRect/>
            </a:stretch>
          </p:blipFill>
          <p:spPr bwMode="auto">
            <a:xfrm>
              <a:off x="1371743" y="2325243"/>
              <a:ext cx="675989" cy="673989"/>
            </a:xfrm>
            <a:prstGeom prst="rect">
              <a:avLst/>
            </a:prstGeom>
            <a:noFill/>
            <a:ln w="9525">
              <a:noFill/>
              <a:miter lim="800000"/>
              <a:headEnd/>
              <a:tailEnd/>
            </a:ln>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1+#ppt_w/2"/>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ppt_x</p:attrName>
                                        </p:attrNameLst>
                                      </p:cBhvr>
                                      <p:tavLst>
                                        <p:tav tm="0">
                                          <p:val>
                                            <p:strVal val="1+#ppt_w/2"/>
                                          </p:val>
                                        </p:tav>
                                        <p:tav tm="100000">
                                          <p:val>
                                            <p:strVal val="#ppt_x"/>
                                          </p:val>
                                        </p:tav>
                                      </p:tavLst>
                                    </p:anim>
                                    <p:anim calcmode="lin" valueType="num">
                                      <p:cBhvr>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ppt_x</p:attrName>
                                        </p:attrNameLst>
                                      </p:cBhvr>
                                      <p:tavLst>
                                        <p:tav tm="0">
                                          <p:val>
                                            <p:strVal val="1+#ppt_w/2"/>
                                          </p:val>
                                        </p:tav>
                                        <p:tav tm="100000">
                                          <p:val>
                                            <p:strVal val="#ppt_x"/>
                                          </p:val>
                                        </p:tav>
                                      </p:tavLst>
                                    </p:anim>
                                    <p:anim calcmode="lin" valueType="num">
                                      <p:cBhvr>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decel="10000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ppt_x</p:attrName>
                                        </p:attrNameLst>
                                      </p:cBhvr>
                                      <p:tavLst>
                                        <p:tav tm="0">
                                          <p:val>
                                            <p:strVal val="1+#ppt_w/2"/>
                                          </p:val>
                                        </p:tav>
                                        <p:tav tm="100000">
                                          <p:val>
                                            <p:strVal val="#ppt_x"/>
                                          </p:val>
                                        </p:tav>
                                      </p:tavLst>
                                    </p:anim>
                                    <p:anim calcmode="lin" valueType="num">
                                      <p:cBhvr>
                                        <p:cTn id="23" dur="500" fill="hold"/>
                                        <p:tgtEl>
                                          <p:spTgt spid="1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decel="100000"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ppt_x</p:attrName>
                                        </p:attrNameLst>
                                      </p:cBhvr>
                                      <p:tavLst>
                                        <p:tav tm="0">
                                          <p:val>
                                            <p:strVal val="1+#ppt_w/2"/>
                                          </p:val>
                                        </p:tav>
                                        <p:tav tm="100000">
                                          <p:val>
                                            <p:strVal val="#ppt_x"/>
                                          </p:val>
                                        </p:tav>
                                      </p:tavLst>
                                    </p:anim>
                                    <p:anim calcmode="lin" valueType="num">
                                      <p:cBhvr>
                                        <p:cTn id="28" dur="500" fill="hold"/>
                                        <p:tgtEl>
                                          <p:spTgt spid="2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decel="100000"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ppt_x</p:attrName>
                                        </p:attrNameLst>
                                      </p:cBhvr>
                                      <p:tavLst>
                                        <p:tav tm="0">
                                          <p:val>
                                            <p:strVal val="1+#ppt_w/2"/>
                                          </p:val>
                                        </p:tav>
                                        <p:tav tm="100000">
                                          <p:val>
                                            <p:strVal val="#ppt_x"/>
                                          </p:val>
                                        </p:tav>
                                      </p:tavLst>
                                    </p:anim>
                                    <p:anim calcmode="lin" valueType="num">
                                      <p:cBhvr>
                                        <p:cTn id="33"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DIAGRAM_VIRTUALLY_FRAME" val="{&quot;height&quot;:329.5,&quot;left&quot;:401.4204724409449,&quot;top&quot;:119.05,&quot;width&quot;:466.62496062992125}"/>
</p:tagLst>
</file>

<file path=ppt/tags/tag11.xml><?xml version="1.0" encoding="utf-8"?>
<p:tagLst xmlns:p="http://schemas.openxmlformats.org/presentationml/2006/main">
  <p:tag name="KSO_WM_DIAGRAM_VIRTUALLY_FRAME" val="{&quot;height&quot;:329.5,&quot;left&quot;:401.4204724409449,&quot;top&quot;:119.05,&quot;width&quot;:466.62496062992125}"/>
</p:tagLst>
</file>

<file path=ppt/tags/tag12.xml><?xml version="1.0" encoding="utf-8"?>
<p:tagLst xmlns:p="http://schemas.openxmlformats.org/presentationml/2006/main">
  <p:tag name="KSO_WM_DIAGRAM_VIRTUALLY_FRAME" val="{&quot;height&quot;:329.5,&quot;left&quot;:401.4204724409449,&quot;top&quot;:119.05,&quot;width&quot;:466.62496062992125}"/>
</p:tagLst>
</file>

<file path=ppt/tags/tag13.xml><?xml version="1.0" encoding="utf-8"?>
<p:tagLst xmlns:p="http://schemas.openxmlformats.org/presentationml/2006/main">
  <p:tag name="KSO_WM_DIAGRAM_VIRTUALLY_FRAME" val="{&quot;height&quot;:329.5,&quot;left&quot;:401.4204724409449,&quot;top&quot;:119.05,&quot;width&quot;:466.62496062992125}"/>
</p:tagLst>
</file>

<file path=ppt/tags/tag14.xml><?xml version="1.0" encoding="utf-8"?>
<p:tagLst xmlns:p="http://schemas.openxmlformats.org/presentationml/2006/main">
  <p:tag name="KSO_WM_DIAGRAM_VIRTUALLY_FRAME" val="{&quot;height&quot;:329.5,&quot;left&quot;:401.4204724409449,&quot;top&quot;:119.05,&quot;width&quot;:466.62496062992125}"/>
</p:tagLst>
</file>

<file path=ppt/tags/tag15.xml><?xml version="1.0" encoding="utf-8"?>
<p:tagLst xmlns:p="http://schemas.openxmlformats.org/presentationml/2006/main">
  <p:tag name="KSO_WM_DIAGRAM_VIRTUALLY_FRAME" val="{&quot;height&quot;:329.5,&quot;left&quot;:401.4204724409449,&quot;top&quot;:119.05,&quot;width&quot;:466.62496062992125}"/>
</p:tagLst>
</file>

<file path=ppt/tags/tag16.xml><?xml version="1.0" encoding="utf-8"?>
<p:tagLst xmlns:p="http://schemas.openxmlformats.org/presentationml/2006/main">
  <p:tag name="KSO_WM_DIAGRAM_VIRTUALLY_FRAME" val="{&quot;height&quot;:329.5,&quot;left&quot;:401.4204724409449,&quot;top&quot;:119.05,&quot;width&quot;:466.62496062992125}"/>
</p:tagLst>
</file>

<file path=ppt/tags/tag17.xml><?xml version="1.0" encoding="utf-8"?>
<p:tagLst xmlns:p="http://schemas.openxmlformats.org/presentationml/2006/main">
  <p:tag name="KSO_WM_DIAGRAM_VIRTUALLY_FRAME" val="{&quot;height&quot;:329.5,&quot;left&quot;:401.4204724409449,&quot;top&quot;:119.05,&quot;width&quot;:466.62496062992125}"/>
</p:tagLst>
</file>

<file path=ppt/tags/tag18.xml><?xml version="1.0" encoding="utf-8"?>
<p:tagLst xmlns:p="http://schemas.openxmlformats.org/presentationml/2006/main">
  <p:tag name="KSO_WM_DIAGRAM_VIRTUALLY_FRAME" val="{&quot;height&quot;:329.5,&quot;left&quot;:401.4204724409449,&quot;top&quot;:119.05,&quot;width&quot;:466.62496062992125}"/>
</p:tagLst>
</file>

<file path=ppt/tags/tag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xml><?xml version="1.0" encoding="utf-8"?>
<p:tagLst xmlns:p="http://schemas.openxmlformats.org/presentationml/2006/main">
  <p:tag name="KSO_WM_DIAGRAM_VIRTUALLY_FRAME" val="{&quot;height&quot;:329.5,&quot;left&quot;:401.4204724409449,&quot;top&quot;:119.05,&quot;width&quot;:466.62496062992125}"/>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xml><?xml version="1.0" encoding="utf-8"?>
<p:tagLst xmlns:p="http://schemas.openxmlformats.org/presentationml/2006/main">
  <p:tag name="KSO_WM_DIAGRAM_VIRTUALLY_FRAME" val="{&quot;height&quot;:329.5,&quot;left&quot;:401.4204724409449,&quot;top&quot;:119.05,&quot;width&quot;:466.62496062992125}"/>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xml><?xml version="1.0" encoding="utf-8"?>
<p:tagLst xmlns:p="http://schemas.openxmlformats.org/presentationml/2006/main">
  <p:tag name="KSO_WM_DIAGRAM_VIRTUALLY_FRAME" val="{&quot;height&quot;:329.5,&quot;left&quot;:401.4204724409449,&quot;top&quot;:119.05,&quot;width&quot;:466.62496062992125}"/>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xml><?xml version="1.0" encoding="utf-8"?>
<p:tagLst xmlns:p="http://schemas.openxmlformats.org/presentationml/2006/main">
  <p:tag name="KSO_WM_DIAGRAM_VIRTUALLY_FRAME" val="{&quot;height&quot;:329.5,&quot;left&quot;:401.4204724409449,&quot;top&quot;:119.05,&quot;width&quot;:466.62496062992125}"/>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6.xml><?xml version="1.0" encoding="utf-8"?>
<p:tagLst xmlns:p="http://schemas.openxmlformats.org/presentationml/2006/main">
  <p:tag name="commondata" val="eyJoZGlkIjoiZWZhYzY1ZjEwYzE0MTgzYzYwNzAzNDFlNTliNGYwMzgifQ=="/>
</p:tagLst>
</file>

<file path=ppt/tags/tag8.xml><?xml version="1.0" encoding="utf-8"?>
<p:tagLst xmlns:p="http://schemas.openxmlformats.org/presentationml/2006/main">
  <p:tag name="KSO_WM_DIAGRAM_VIRTUALLY_FRAME" val="{&quot;height&quot;:329.5,&quot;left&quot;:401.4204724409449,&quot;top&quot;:119.05,&quot;width&quot;:466.62496062992125}"/>
</p:tagLst>
</file>

<file path=ppt/tags/tag9.xml><?xml version="1.0" encoding="utf-8"?>
<p:tagLst xmlns:p="http://schemas.openxmlformats.org/presentationml/2006/main">
  <p:tag name="KSO_WM_DIAGRAM_VIRTUALLY_FRAME" val="{&quot;height&quot;:329.5,&quot;left&quot;:401.4204724409449,&quot;top&quot;:119.05,&quot;width&quot;:466.6249606299212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7176</Words>
  <Application>WPS 演示</Application>
  <PresentationFormat>自定义</PresentationFormat>
  <Paragraphs>490</Paragraphs>
  <Slides>38</Slides>
  <Notes>1</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38</vt:i4>
      </vt:variant>
    </vt:vector>
  </HeadingPairs>
  <TitlesOfParts>
    <vt:vector size="56" baseType="lpstr">
      <vt:lpstr>Arial</vt:lpstr>
      <vt:lpstr>宋体</vt:lpstr>
      <vt:lpstr>Wingdings</vt:lpstr>
      <vt:lpstr>黑体</vt:lpstr>
      <vt:lpstr>微软雅黑</vt:lpstr>
      <vt:lpstr>华文细黑</vt:lpstr>
      <vt:lpstr>字魂70号-灵悦黑体</vt:lpstr>
      <vt:lpstr>Calibri</vt:lpstr>
      <vt:lpstr>Calibri</vt:lpstr>
      <vt:lpstr>Segoe UI</vt:lpstr>
      <vt:lpstr>隶书</vt:lpstr>
      <vt:lpstr>Gulim</vt:lpstr>
      <vt:lpstr>MS PGothic</vt:lpstr>
      <vt:lpstr>Arial Unicode MS</vt:lpstr>
      <vt:lpstr>Malgun Gothic</vt:lpstr>
      <vt:lpstr>幼圆</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WPS_1751534095</cp:lastModifiedBy>
  <cp:revision>273</cp:revision>
  <dcterms:created xsi:type="dcterms:W3CDTF">2019-11-11T13:37:00Z</dcterms:created>
  <dcterms:modified xsi:type="dcterms:W3CDTF">2025-10-22T06:06:19Z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EE12F45EADB94C28B48DA49EA25FE973_13</vt:lpwstr>
  </property>
</Properties>
</file>